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1A_AE24266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64" r:id="rId5"/>
    <p:sldId id="277" r:id="rId6"/>
    <p:sldId id="278" r:id="rId7"/>
    <p:sldId id="280" r:id="rId8"/>
    <p:sldId id="279"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E505F-D53C-2E0C-A967-38A329167A50}" name="Lerch, Denny" initials="LD" userId="S::dlerch@haleyaldrich.com::580cc849-03a7-4edf-80c7-80553f0a9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6C"/>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CAC90-6115-4D0F-9FBC-6A81ECA15875}" v="7" dt="2023-04-27T01:01:36.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7796"/>
  </p:normalViewPr>
  <p:slideViewPr>
    <p:cSldViewPr snapToGrid="0">
      <p:cViewPr varScale="1">
        <p:scale>
          <a:sx n="67" d="100"/>
          <a:sy n="67" d="100"/>
        </p:scale>
        <p:origin x="924"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1A_AE242664.xml><?xml version="1.0" encoding="utf-8"?>
<p188:cmLst xmlns:a="http://schemas.openxmlformats.org/drawingml/2006/main" xmlns:r="http://schemas.openxmlformats.org/officeDocument/2006/relationships" xmlns:p188="http://schemas.microsoft.com/office/powerpoint/2018/8/main">
  <p188:cm id="{ADAFCC08-18E4-4235-B757-7319DE935864}" authorId="{E76E505F-D53C-2E0C-A967-38A329167A50}" created="2023-04-27T00:59:09.141">
    <pc:sldMkLst xmlns:pc="http://schemas.microsoft.com/office/powerpoint/2013/main/command">
      <pc:docMk/>
      <pc:sldMk cId="2921604708" sldId="282"/>
    </pc:sldMkLst>
    <p188:txBody>
      <a:bodyPr/>
      <a:lstStyle/>
      <a:p>
        <a:r>
          <a:rPr lang="en-US"/>
          <a:t>To be translated by the Legal Group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B7995-1917-4E48-96AA-04A8EBD4DE3C}"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EB6F9-40D1-B345-876E-3F785B557FFE}" type="slidenum">
              <a:rPr lang="en-US" smtClean="0"/>
              <a:t>‹#›</a:t>
            </a:fld>
            <a:endParaRPr lang="en-US"/>
          </a:p>
        </p:txBody>
      </p:sp>
    </p:spTree>
    <p:extLst>
      <p:ext uri="{BB962C8B-B14F-4D97-AF65-F5344CB8AC3E}">
        <p14:creationId xmlns:p14="http://schemas.microsoft.com/office/powerpoint/2010/main" val="42281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A402-7C74-FBB2-3112-1C503847B9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E04587-0328-E01C-D007-E08B32D3460B}"/>
              </a:ext>
            </a:extLst>
          </p:cNvPr>
          <p:cNvPicPr>
            <a:picLocks noChangeAspect="1"/>
          </p:cNvPicPr>
          <p:nvPr userDrawn="1"/>
        </p:nvPicPr>
        <p:blipFill>
          <a:blip r:embed="rId3"/>
          <a:stretch>
            <a:fillRect/>
          </a:stretch>
        </p:blipFill>
        <p:spPr>
          <a:xfrm>
            <a:off x="371265" y="373908"/>
            <a:ext cx="1955557" cy="612283"/>
          </a:xfrm>
          <a:prstGeom prst="rect">
            <a:avLst/>
          </a:prstGeom>
        </p:spPr>
      </p:pic>
      <p:sp>
        <p:nvSpPr>
          <p:cNvPr id="2" name="Title 1">
            <a:extLst>
              <a:ext uri="{FF2B5EF4-FFF2-40B4-BE49-F238E27FC236}">
                <a16:creationId xmlns:a16="http://schemas.microsoft.com/office/drawing/2014/main" id="{DA13E531-C195-C1C8-7031-B6E7E53E18DF}"/>
              </a:ext>
            </a:extLst>
          </p:cNvPr>
          <p:cNvSpPr>
            <a:spLocks noGrp="1"/>
          </p:cNvSpPr>
          <p:nvPr>
            <p:ph type="ctrTitle" hasCustomPrompt="1"/>
          </p:nvPr>
        </p:nvSpPr>
        <p:spPr>
          <a:xfrm>
            <a:off x="371265" y="1732199"/>
            <a:ext cx="4943684" cy="2387600"/>
          </a:xfrm>
        </p:spPr>
        <p:txBody>
          <a:bodyPr anchor="b">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1BD8CF8-01D2-11F4-7250-4AF730DB640E}"/>
              </a:ext>
            </a:extLst>
          </p:cNvPr>
          <p:cNvSpPr>
            <a:spLocks noGrp="1"/>
          </p:cNvSpPr>
          <p:nvPr>
            <p:ph type="subTitle" idx="1" hasCustomPrompt="1"/>
          </p:nvPr>
        </p:nvSpPr>
        <p:spPr>
          <a:xfrm>
            <a:off x="371265" y="4398716"/>
            <a:ext cx="4943684" cy="1079520"/>
          </a:xfrm>
        </p:spPr>
        <p:txBody>
          <a:bodyPr>
            <a:normAutofit/>
          </a:bodyPr>
          <a:lstStyle>
            <a:lvl1pPr marL="0" indent="0" algn="l">
              <a:buNone/>
              <a:defRPr sz="1500" spc="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8D9EA70-4779-A8D3-F378-92A5FCF41AA6}"/>
              </a:ext>
            </a:extLst>
          </p:cNvPr>
          <p:cNvSpPr>
            <a:spLocks noGrp="1"/>
          </p:cNvSpPr>
          <p:nvPr>
            <p:ph type="ftr" sz="quarter" idx="11"/>
          </p:nvPr>
        </p:nvSpPr>
        <p:spPr>
          <a:xfrm>
            <a:off x="371264" y="6301529"/>
            <a:ext cx="4943685" cy="365125"/>
          </a:xfrm>
          <a:prstGeom prst="rect">
            <a:avLst/>
          </a:prstGeom>
        </p:spPr>
        <p:txBody>
          <a:bodyPr/>
          <a:lstStyle>
            <a:lvl1pPr algn="l">
              <a:defRPr sz="1000">
                <a:latin typeface="Century Gothic" panose="020B0502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28A741E5-30F1-422E-8568-EAEDD9273621}"/>
              </a:ext>
            </a:extLst>
          </p:cNvPr>
          <p:cNvCxnSpPr/>
          <p:nvPr userDrawn="1"/>
        </p:nvCxnSpPr>
        <p:spPr>
          <a:xfrm>
            <a:off x="473530" y="425359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959E8-9CDC-665F-C794-50C290E4B2BF}"/>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6" name="TextBox 5">
            <a:extLst>
              <a:ext uri="{FF2B5EF4-FFF2-40B4-BE49-F238E27FC236}">
                <a16:creationId xmlns:a16="http://schemas.microsoft.com/office/drawing/2014/main" id="{9B842F59-42F6-8BC4-75FC-C5C1FF3A93D6}"/>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42011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40D5-D162-9B43-E122-D61845223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0C09-8C1C-2A6A-76EA-CB9BEB502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E9B385F-6EEB-ACCE-2E03-B0EE89139FB0}"/>
              </a:ext>
            </a:extLst>
          </p:cNvPr>
          <p:cNvSpPr>
            <a:spLocks noGrp="1"/>
          </p:cNvSpPr>
          <p:nvPr>
            <p:ph type="sldNum" sz="quarter" idx="4"/>
          </p:nvPr>
        </p:nvSpPr>
        <p:spPr>
          <a:xfrm>
            <a:off x="11081656" y="6233956"/>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sp>
        <p:nvSpPr>
          <p:cNvPr id="4" name="TextBox 3">
            <a:extLst>
              <a:ext uri="{FF2B5EF4-FFF2-40B4-BE49-F238E27FC236}">
                <a16:creationId xmlns:a16="http://schemas.microsoft.com/office/drawing/2014/main" id="{7231B168-7D66-BDE1-1546-1F38F021AFDE}"/>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Tree>
    <p:extLst>
      <p:ext uri="{BB962C8B-B14F-4D97-AF65-F5344CB8AC3E}">
        <p14:creationId xmlns:p14="http://schemas.microsoft.com/office/powerpoint/2010/main" val="346119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A4CD-ED43-A0D6-E60E-0C22B6467B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615A0-DBBF-9C6B-74BC-14BAF53AA1F7}"/>
              </a:ext>
            </a:extLst>
          </p:cNvPr>
          <p:cNvSpPr>
            <a:spLocks noGrp="1"/>
          </p:cNvSpPr>
          <p:nvPr>
            <p:ph type="title" hasCustomPrompt="1"/>
          </p:nvPr>
        </p:nvSpPr>
        <p:spPr>
          <a:xfrm>
            <a:off x="2164950" y="981415"/>
            <a:ext cx="7318683" cy="2852737"/>
          </a:xfrm>
        </p:spPr>
        <p:txBody>
          <a:bodyPr anchor="b">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C08ED3-72D4-80C1-C019-D02E00D764DE}"/>
              </a:ext>
            </a:extLst>
          </p:cNvPr>
          <p:cNvSpPr>
            <a:spLocks noGrp="1"/>
          </p:cNvSpPr>
          <p:nvPr>
            <p:ph type="body" idx="1"/>
          </p:nvPr>
        </p:nvSpPr>
        <p:spPr>
          <a:xfrm>
            <a:off x="2164950" y="4115866"/>
            <a:ext cx="7318683"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782DB2C-6BAE-1F71-FAE7-47C5BC3DB3B3}"/>
              </a:ext>
            </a:extLst>
          </p:cNvPr>
          <p:cNvSpPr>
            <a:spLocks noGrp="1"/>
          </p:cNvSpPr>
          <p:nvPr>
            <p:ph type="sldNum" sz="quarter" idx="12"/>
          </p:nvPr>
        </p:nvSpPr>
        <p:spPr>
          <a:xfrm>
            <a:off x="10408444" y="6406479"/>
            <a:ext cx="1690222" cy="365125"/>
          </a:xfrm>
          <a:prstGeom prst="rect">
            <a:avLst/>
          </a:prstGeom>
        </p:spPr>
        <p:txBody>
          <a:bodyPr anchor="ctr"/>
          <a:lstStyle>
            <a:lvl1pPr>
              <a:defRPr sz="900">
                <a:solidFill>
                  <a:schemeClr val="bg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dirty="0"/>
          </a:p>
        </p:txBody>
      </p:sp>
      <p:pic>
        <p:nvPicPr>
          <p:cNvPr id="9" name="Picture 8">
            <a:extLst>
              <a:ext uri="{FF2B5EF4-FFF2-40B4-BE49-F238E27FC236}">
                <a16:creationId xmlns:a16="http://schemas.microsoft.com/office/drawing/2014/main" id="{6B2D82D9-5D39-5831-FDB9-F28209BE2F48}"/>
              </a:ext>
            </a:extLst>
          </p:cNvPr>
          <p:cNvPicPr>
            <a:picLocks noChangeAspect="1"/>
          </p:cNvPicPr>
          <p:nvPr userDrawn="1"/>
        </p:nvPicPr>
        <p:blipFill>
          <a:blip r:embed="rId3"/>
          <a:stretch>
            <a:fillRect/>
          </a:stretch>
        </p:blipFill>
        <p:spPr>
          <a:xfrm>
            <a:off x="10158219" y="295769"/>
            <a:ext cx="1212998" cy="579871"/>
          </a:xfrm>
          <a:prstGeom prst="rect">
            <a:avLst/>
          </a:prstGeom>
        </p:spPr>
      </p:pic>
      <p:cxnSp>
        <p:nvCxnSpPr>
          <p:cNvPr id="7" name="Straight Connector 6">
            <a:extLst>
              <a:ext uri="{FF2B5EF4-FFF2-40B4-BE49-F238E27FC236}">
                <a16:creationId xmlns:a16="http://schemas.microsoft.com/office/drawing/2014/main" id="{CE0EC9E3-8213-69EC-2AE6-39E046216D64}"/>
              </a:ext>
            </a:extLst>
          </p:cNvPr>
          <p:cNvCxnSpPr/>
          <p:nvPr userDrawn="1"/>
        </p:nvCxnSpPr>
        <p:spPr>
          <a:xfrm>
            <a:off x="2289268" y="397927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8DF89-0264-CDFF-C6CA-7A931757B484}"/>
              </a:ext>
            </a:extLst>
          </p:cNvPr>
          <p:cNvSpPr txBox="1"/>
          <p:nvPr userDrawn="1"/>
        </p:nvSpPr>
        <p:spPr>
          <a:xfrm>
            <a:off x="576615" y="6552064"/>
            <a:ext cx="825867" cy="230832"/>
          </a:xfrm>
          <a:prstGeom prst="rect">
            <a:avLst/>
          </a:prstGeom>
          <a:noFill/>
        </p:spPr>
        <p:txBody>
          <a:bodyPr wrap="none" rtlCol="0">
            <a:spAutoFit/>
          </a:bodyPr>
          <a:lstStyle/>
          <a:p>
            <a:pPr algn="r"/>
            <a:r>
              <a:rPr lang="sk-SK" sz="900" dirty="0">
                <a:solidFill>
                  <a:srgbClr val="FFFFFF"/>
                </a:solidFill>
              </a:rPr>
              <a:t>© 20</a:t>
            </a:r>
            <a:r>
              <a:rPr lang="en-US" sz="900" dirty="0">
                <a:solidFill>
                  <a:srgbClr val="FFFFFF"/>
                </a:solidFill>
              </a:rPr>
              <a:t>23</a:t>
            </a:r>
            <a:r>
              <a:rPr lang="sk-SK" sz="900" dirty="0">
                <a:solidFill>
                  <a:srgbClr val="FFFFFF"/>
                </a:solidFill>
              </a:rPr>
              <a:t> IAEG</a:t>
            </a:r>
            <a:r>
              <a:rPr lang="sk-SK" sz="900" baseline="30000" dirty="0">
                <a:solidFill>
                  <a:srgbClr val="FFFFFF"/>
                </a:solidFill>
              </a:rPr>
              <a:t>®</a:t>
            </a:r>
          </a:p>
        </p:txBody>
      </p:sp>
    </p:spTree>
    <p:extLst>
      <p:ext uri="{BB962C8B-B14F-4D97-AF65-F5344CB8AC3E}">
        <p14:creationId xmlns:p14="http://schemas.microsoft.com/office/powerpoint/2010/main" val="291295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AADF8-E93F-F33F-EF52-92D6FF639C19}"/>
              </a:ext>
            </a:extLst>
          </p:cNvPr>
          <p:cNvGrpSpPr/>
          <p:nvPr userDrawn="1"/>
        </p:nvGrpSpPr>
        <p:grpSpPr>
          <a:xfrm>
            <a:off x="0" y="-1"/>
            <a:ext cx="12192000" cy="6858001"/>
            <a:chOff x="0" y="-1"/>
            <a:chExt cx="12192000" cy="6858001"/>
          </a:xfrm>
        </p:grpSpPr>
        <p:pic>
          <p:nvPicPr>
            <p:cNvPr id="3" name="Picture 2">
              <a:extLst>
                <a:ext uri="{FF2B5EF4-FFF2-40B4-BE49-F238E27FC236}">
                  <a16:creationId xmlns:a16="http://schemas.microsoft.com/office/drawing/2014/main" id="{FB945583-F86D-946C-E79B-41E00AF95085}"/>
                </a:ext>
              </a:extLst>
            </p:cNvPr>
            <p:cNvPicPr>
              <a:picLocks noChangeAspect="1"/>
            </p:cNvPicPr>
            <p:nvPr/>
          </p:nvPicPr>
          <p:blipFill rotWithShape="1">
            <a:blip r:embed="rId2"/>
            <a:srcRect l="2214" t="2731" b="4824"/>
            <a:stretch/>
          </p:blipFill>
          <p:spPr>
            <a:xfrm>
              <a:off x="0" y="-1"/>
              <a:ext cx="12192000" cy="6858001"/>
            </a:xfrm>
            <a:prstGeom prst="rect">
              <a:avLst/>
            </a:prstGeom>
          </p:spPr>
        </p:pic>
        <p:pic>
          <p:nvPicPr>
            <p:cNvPr id="4" name="Picture 3">
              <a:extLst>
                <a:ext uri="{FF2B5EF4-FFF2-40B4-BE49-F238E27FC236}">
                  <a16:creationId xmlns:a16="http://schemas.microsoft.com/office/drawing/2014/main" id="{D8E1869A-87C4-7133-53FF-9AAE851A4A89}"/>
                </a:ext>
              </a:extLst>
            </p:cNvPr>
            <p:cNvPicPr>
              <a:picLocks noChangeAspect="1"/>
            </p:cNvPicPr>
            <p:nvPr/>
          </p:nvPicPr>
          <p:blipFill>
            <a:blip r:embed="rId3"/>
            <a:stretch>
              <a:fillRect/>
            </a:stretch>
          </p:blipFill>
          <p:spPr>
            <a:xfrm>
              <a:off x="4560663" y="2402753"/>
              <a:ext cx="3277708" cy="1026247"/>
            </a:xfrm>
            <a:prstGeom prst="rect">
              <a:avLst/>
            </a:prstGeom>
          </p:spPr>
        </p:pic>
        <p:sp>
          <p:nvSpPr>
            <p:cNvPr id="5" name="TextBox 4">
              <a:extLst>
                <a:ext uri="{FF2B5EF4-FFF2-40B4-BE49-F238E27FC236}">
                  <a16:creationId xmlns:a16="http://schemas.microsoft.com/office/drawing/2014/main" id="{BC7033DA-BDE5-9433-ADB6-EA09E1416516}"/>
                </a:ext>
              </a:extLst>
            </p:cNvPr>
            <p:cNvSpPr txBox="1"/>
            <p:nvPr/>
          </p:nvSpPr>
          <p:spPr>
            <a:xfrm>
              <a:off x="0" y="6581001"/>
              <a:ext cx="12192000" cy="230832"/>
            </a:xfrm>
            <a:prstGeom prst="rect">
              <a:avLst/>
            </a:prstGeom>
            <a:noFill/>
          </p:spPr>
          <p:txBody>
            <a:bodyPr wrap="square" rtlCol="0">
              <a:spAutoFit/>
            </a:bodyPr>
            <a:lstStyle/>
            <a:p>
              <a:pPr algn="ctr"/>
              <a:r>
                <a:rPr lang="sk-SK" sz="900" dirty="0">
                  <a:solidFill>
                    <a:schemeClr val="bg1"/>
                  </a:solidFill>
                  <a:latin typeface="Century Gothic" panose="020B0502020202020204" pitchFamily="34" charset="0"/>
                </a:rPr>
                <a:t>© 202</a:t>
              </a:r>
              <a:r>
                <a:rPr lang="en-US" sz="900" dirty="0">
                  <a:solidFill>
                    <a:schemeClr val="bg1"/>
                  </a:solidFill>
                  <a:latin typeface="Century Gothic" panose="020B0502020202020204" pitchFamily="34" charset="0"/>
                </a:rPr>
                <a:t>3</a:t>
              </a:r>
              <a:r>
                <a:rPr lang="sk-SK" sz="900" dirty="0">
                  <a:solidFill>
                    <a:schemeClr val="bg1"/>
                  </a:solidFill>
                  <a:latin typeface="Century Gothic" panose="020B0502020202020204" pitchFamily="34" charset="0"/>
                </a:rPr>
                <a:t> IAEG</a:t>
              </a:r>
              <a:r>
                <a:rPr lang="sk-SK" sz="900" baseline="30000" dirty="0">
                  <a:solidFill>
                    <a:schemeClr val="bg1"/>
                  </a:solidFill>
                  <a:latin typeface="Century Gothic" panose="020B0502020202020204" pitchFamily="34" charset="0"/>
                </a:rPr>
                <a:t>®</a:t>
              </a:r>
            </a:p>
          </p:txBody>
        </p:sp>
      </p:grpSp>
    </p:spTree>
    <p:extLst>
      <p:ext uri="{BB962C8B-B14F-4D97-AF65-F5344CB8AC3E}">
        <p14:creationId xmlns:p14="http://schemas.microsoft.com/office/powerpoint/2010/main" val="7996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4F5CCA-CD54-0260-DFAE-61BB740F73D6}"/>
              </a:ext>
            </a:extLst>
          </p:cNvPr>
          <p:cNvPicPr>
            <a:picLocks noChangeAspect="1"/>
          </p:cNvPicPr>
          <p:nvPr userDrawn="1"/>
        </p:nvPicPr>
        <p:blipFill rotWithShape="1">
          <a:blip r:embed="rId6"/>
          <a:srcRect t="22862"/>
          <a:stretch/>
        </p:blipFill>
        <p:spPr>
          <a:xfrm>
            <a:off x="10971998" y="-1"/>
            <a:ext cx="1220002" cy="2220687"/>
          </a:xfrm>
          <a:prstGeom prst="rect">
            <a:avLst/>
          </a:prstGeom>
        </p:spPr>
      </p:pic>
      <p:sp>
        <p:nvSpPr>
          <p:cNvPr id="2" name="Title Placeholder 1">
            <a:extLst>
              <a:ext uri="{FF2B5EF4-FFF2-40B4-BE49-F238E27FC236}">
                <a16:creationId xmlns:a16="http://schemas.microsoft.com/office/drawing/2014/main" id="{8D623E52-67CA-9F8B-3621-D872A38E1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582D50-3262-6467-33D0-C3033676B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4D11118-0331-9C77-D497-4BD5EE6F7744}"/>
              </a:ext>
            </a:extLst>
          </p:cNvPr>
          <p:cNvSpPr>
            <a:spLocks noGrp="1"/>
          </p:cNvSpPr>
          <p:nvPr>
            <p:ph type="sldNum" sz="quarter" idx="4"/>
          </p:nvPr>
        </p:nvSpPr>
        <p:spPr>
          <a:xfrm>
            <a:off x="11090854" y="6212929"/>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pic>
        <p:nvPicPr>
          <p:cNvPr id="9" name="Picture 8">
            <a:extLst>
              <a:ext uri="{FF2B5EF4-FFF2-40B4-BE49-F238E27FC236}">
                <a16:creationId xmlns:a16="http://schemas.microsoft.com/office/drawing/2014/main" id="{C348961E-0078-C5E7-DA55-140265E0C354}"/>
              </a:ext>
            </a:extLst>
          </p:cNvPr>
          <p:cNvPicPr>
            <a:picLocks noChangeAspect="1"/>
          </p:cNvPicPr>
          <p:nvPr userDrawn="1"/>
        </p:nvPicPr>
        <p:blipFill>
          <a:blip r:embed="rId7"/>
          <a:stretch>
            <a:fillRect/>
          </a:stretch>
        </p:blipFill>
        <p:spPr>
          <a:xfrm>
            <a:off x="121590" y="6363929"/>
            <a:ext cx="825467" cy="394613"/>
          </a:xfrm>
          <a:prstGeom prst="rect">
            <a:avLst/>
          </a:prstGeom>
        </p:spPr>
      </p:pic>
      <p:cxnSp>
        <p:nvCxnSpPr>
          <p:cNvPr id="11" name="Straight Connector 10">
            <a:extLst>
              <a:ext uri="{FF2B5EF4-FFF2-40B4-BE49-F238E27FC236}">
                <a16:creationId xmlns:a16="http://schemas.microsoft.com/office/drawing/2014/main" id="{187D5F4A-173F-2AEB-8B30-13FC199EECDE}"/>
              </a:ext>
            </a:extLst>
          </p:cNvPr>
          <p:cNvCxnSpPr>
            <a:cxnSpLocks/>
          </p:cNvCxnSpPr>
          <p:nvPr userDrawn="1"/>
        </p:nvCxnSpPr>
        <p:spPr>
          <a:xfrm>
            <a:off x="1110344" y="6590211"/>
            <a:ext cx="10469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C5741-CD64-CE82-CBAA-73CCDD33A4D0}"/>
              </a:ext>
            </a:extLst>
          </p:cNvPr>
          <p:cNvPicPr>
            <a:picLocks noChangeAspect="1"/>
          </p:cNvPicPr>
          <p:nvPr userDrawn="1"/>
        </p:nvPicPr>
        <p:blipFill>
          <a:blip r:embed="rId8"/>
          <a:stretch>
            <a:fillRect/>
          </a:stretch>
        </p:blipFill>
        <p:spPr>
          <a:xfrm flipH="1">
            <a:off x="-1" y="4353020"/>
            <a:ext cx="516777" cy="1292497"/>
          </a:xfrm>
          <a:prstGeom prst="rect">
            <a:avLst/>
          </a:prstGeom>
        </p:spPr>
      </p:pic>
      <p:sp>
        <p:nvSpPr>
          <p:cNvPr id="4" name="TextBox 3">
            <a:extLst>
              <a:ext uri="{FF2B5EF4-FFF2-40B4-BE49-F238E27FC236}">
                <a16:creationId xmlns:a16="http://schemas.microsoft.com/office/drawing/2014/main" id="{7F87E3EC-82B5-C626-0C37-7FAF1AB380D9}"/>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5" name="TextBox 4">
            <a:extLst>
              <a:ext uri="{FF2B5EF4-FFF2-40B4-BE49-F238E27FC236}">
                <a16:creationId xmlns:a16="http://schemas.microsoft.com/office/drawing/2014/main" id="{6121B021-F964-73B6-ED7D-FB0EE0E717A1}"/>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29252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hf hdr="0" ftr="0" dt="0"/>
  <p:txStyles>
    <p:titleStyle>
      <a:lvl1pPr algn="l" defTabSz="914400" rtl="0" eaLnBrk="1" latinLnBrk="0" hangingPunct="1">
        <a:lnSpc>
          <a:spcPct val="9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ema.net/)" TargetMode="External"/><Relationship Id="rId2" Type="http://schemas.openxmlformats.org/officeDocument/2006/relationships/hyperlink" Target="http://www.quality.org/)" TargetMode="External"/><Relationship Id="rId1" Type="http://schemas.openxmlformats.org/officeDocument/2006/relationships/slideLayout" Target="../slideLayouts/slideLayout2.xml"/><Relationship Id="rId6" Type="http://schemas.openxmlformats.org/officeDocument/2006/relationships/hyperlink" Target="mailto:questions@iaeg.com" TargetMode="External"/><Relationship Id="rId5" Type="http://schemas.openxmlformats.org/officeDocument/2006/relationships/hyperlink" Target="http://www.IAF.nu/" TargetMode="External"/><Relationship Id="rId4" Type="http://schemas.openxmlformats.org/officeDocument/2006/relationships/hyperlink" Target="http://www.bsigroup.com/)"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1A_AE2426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C252-8B85-BD1A-503F-1DF050448D3C}"/>
              </a:ext>
            </a:extLst>
          </p:cNvPr>
          <p:cNvSpPr>
            <a:spLocks noGrp="1"/>
          </p:cNvSpPr>
          <p:nvPr>
            <p:ph type="ctrTitle"/>
          </p:nvPr>
        </p:nvSpPr>
        <p:spPr/>
        <p:txBody>
          <a:bodyPr>
            <a:normAutofit/>
          </a:bodyPr>
          <a:lstStyle/>
          <a:p>
            <a:r>
              <a:rPr lang="es-ES" dirty="0"/>
              <a:t>IAEG SGA Estructura de Madurez Verificación</a:t>
            </a:r>
            <a:endParaRPr lang="en-US" dirty="0"/>
          </a:p>
        </p:txBody>
      </p:sp>
      <p:sp>
        <p:nvSpPr>
          <p:cNvPr id="8" name="Subtitle 7">
            <a:extLst>
              <a:ext uri="{FF2B5EF4-FFF2-40B4-BE49-F238E27FC236}">
                <a16:creationId xmlns:a16="http://schemas.microsoft.com/office/drawing/2014/main" id="{DDEEF4AD-6CCC-C843-9B9B-232F6897B76B}"/>
              </a:ext>
            </a:extLst>
          </p:cNvPr>
          <p:cNvSpPr>
            <a:spLocks noGrp="1"/>
          </p:cNvSpPr>
          <p:nvPr>
            <p:ph type="subTitle" idx="1"/>
          </p:nvPr>
        </p:nvSpPr>
        <p:spPr/>
        <p:txBody>
          <a:bodyPr/>
          <a:lstStyle/>
          <a:p>
            <a:r>
              <a:rPr lang="es-ES" dirty="0"/>
              <a:t>REQUISITOS DE CUALIFICACIÓN DE LOS AUTOEVALUADORES Y AUDITORES</a:t>
            </a:r>
            <a:endParaRPr lang="en-US" dirty="0"/>
          </a:p>
        </p:txBody>
      </p:sp>
    </p:spTree>
    <p:extLst>
      <p:ext uri="{BB962C8B-B14F-4D97-AF65-F5344CB8AC3E}">
        <p14:creationId xmlns:p14="http://schemas.microsoft.com/office/powerpoint/2010/main" val="27259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INTRODUCCION</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fontScale="77500" lnSpcReduction="20000"/>
          </a:bodyPr>
          <a:lstStyle/>
          <a:p>
            <a:pPr marL="0" indent="0">
              <a:buNone/>
            </a:pPr>
            <a:r>
              <a:rPr lang="es-ES" dirty="0"/>
              <a:t>La evaluación de los niveles de madurez en el Sistema de Gestión Ambiental con respecto con los requisitos </a:t>
            </a:r>
            <a:r>
              <a:rPr lang="es-ES" dirty="0" err="1"/>
              <a:t>describidos</a:t>
            </a:r>
            <a:r>
              <a:rPr lang="es-ES" dirty="0"/>
              <a:t> en la Estructura de Madurez del SGA de IAEG puede realizarse mediante autoevaluación del Nivel Básico, utilizando la lista de IAEG de verificación. La conformidad con los requisitos a este nivel será confirmada y firmada por el Director General, el Secretario de la Empresa o un funcionario similar de la empresa, usando de la plantilla IAEG para la auto evaluación (Reemplazar por nombre y vínculo a la plantilla). La calificación del autoevaluado se describe en la página siguiente.</a:t>
            </a:r>
            <a:endParaRPr lang="en-US" dirty="0"/>
          </a:p>
          <a:p>
            <a:pPr marL="0" indent="0">
              <a:buNone/>
            </a:pPr>
            <a:r>
              <a:rPr lang="es-ES" dirty="0"/>
              <a:t>La evaluación de los requisitos de los niveles Avanzado y Líder debe realizarse a través de una evaluación de terceros un auditor calificado. La lista de verificación del IAEG debe completarse. La conformidad con los requisitos para los niveles Avanzado y Líder será confirmada y firmada por el auditor, usando la plantilla IAEG para la confirmación de terceros (Reemplazar por nombre y vínculo a la plantilla). La calificación del auditor externo se describe en la página siguiente.</a:t>
            </a:r>
            <a:endParaRPr lang="en-US" dirty="0"/>
          </a:p>
          <a:p>
            <a:pPr marL="0" indent="0">
              <a:buNone/>
            </a:pPr>
            <a:r>
              <a:rPr lang="es-ES" dirty="0"/>
              <a:t>La evaluación del nivel de Clase Mundial seguirá un proceso formal de certificación ISO14001 por parte de un organismo de certificación acreditado.</a:t>
            </a:r>
            <a:endParaRPr lang="en-US" dirty="0"/>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2</a:t>
            </a:fld>
            <a:endParaRPr lang="en-US"/>
          </a:p>
        </p:txBody>
      </p:sp>
    </p:spTree>
    <p:extLst>
      <p:ext uri="{BB962C8B-B14F-4D97-AF65-F5344CB8AC3E}">
        <p14:creationId xmlns:p14="http://schemas.microsoft.com/office/powerpoint/2010/main" val="23058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AUTO EVALUADOR (BASICO)</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lnSpcReduction="10000"/>
          </a:bodyPr>
          <a:lstStyle/>
          <a:p>
            <a:pPr marL="299085" marR="5080" indent="-287020">
              <a:lnSpc>
                <a:spcPts val="1730"/>
              </a:lnSpc>
              <a:spcBef>
                <a:spcPts val="310"/>
              </a:spcBef>
              <a:buFont typeface="Arial"/>
              <a:buChar char="•"/>
              <a:tabLst>
                <a:tab pos="299085" algn="l"/>
                <a:tab pos="299720" algn="l"/>
              </a:tabLst>
            </a:pPr>
            <a:r>
              <a:rPr lang="es-ES" sz="1600" dirty="0">
                <a:solidFill>
                  <a:srgbClr val="414546"/>
                </a:solidFill>
                <a:latin typeface="Century Gothic"/>
                <a:cs typeface="Century Gothic"/>
              </a:rPr>
              <a:t>Las empresas que deseen autoevaluar su conformidad con los requisitos del “Nivel Básico" a la estructura de madurez del SGA de IAEG deben conocer los objetivos y los principales elementos de un sistema de gestión ambiental.</a:t>
            </a:r>
            <a:endParaRPr lang="en-US" sz="1600" dirty="0">
              <a:latin typeface="Century Gothic"/>
              <a:cs typeface="Century Gothic"/>
            </a:endParaRPr>
          </a:p>
          <a:p>
            <a:pPr marL="299085" marR="487680" indent="-287020">
              <a:lnSpc>
                <a:spcPts val="1730"/>
              </a:lnSpc>
              <a:spcBef>
                <a:spcPts val="1000"/>
              </a:spcBef>
              <a:buFont typeface="Arial"/>
              <a:buChar char="•"/>
              <a:tabLst>
                <a:tab pos="299085" algn="l"/>
                <a:tab pos="299720" algn="l"/>
              </a:tabLst>
            </a:pPr>
            <a:r>
              <a:rPr lang="es-ES" sz="1600" dirty="0">
                <a:solidFill>
                  <a:srgbClr val="414546"/>
                </a:solidFill>
                <a:latin typeface="Century Gothic"/>
                <a:cs typeface="Century Gothic"/>
              </a:rPr>
              <a:t>La persona que realice la autoevaluación en nombre de la empresa tendrá que asistir a un curso de Auditor Interno ISO 14001 (2-3 días)</a:t>
            </a:r>
            <a:endParaRPr lang="en-US" sz="1600" dirty="0">
              <a:latin typeface="Century Gothic"/>
              <a:cs typeface="Century Gothic"/>
            </a:endParaRPr>
          </a:p>
          <a:p>
            <a:pPr marL="0" indent="0">
              <a:lnSpc>
                <a:spcPct val="100000"/>
              </a:lnSpc>
              <a:spcBef>
                <a:spcPts val="780"/>
              </a:spcBef>
              <a:buNone/>
            </a:pPr>
            <a:r>
              <a:rPr lang="en-US" sz="1600" spc="-20" dirty="0" err="1">
                <a:solidFill>
                  <a:srgbClr val="414546"/>
                </a:solidFill>
                <a:latin typeface="Century Gothic"/>
                <a:cs typeface="Century Gothic"/>
              </a:rPr>
              <a:t>Además</a:t>
            </a:r>
            <a:r>
              <a:rPr lang="en-US" sz="1600" spc="-20" dirty="0">
                <a:solidFill>
                  <a:srgbClr val="414546"/>
                </a:solidFill>
                <a:latin typeface="Century Gothic"/>
                <a:cs typeface="Century Gothic"/>
              </a:rPr>
              <a:t>:</a:t>
            </a:r>
            <a:endParaRPr lang="en-US" sz="1600" dirty="0">
              <a:latin typeface="Century Gothic"/>
              <a:cs typeface="Century Gothic"/>
            </a:endParaRPr>
          </a:p>
          <a:p>
            <a:pPr marL="299085" marR="487680" indent="-287020">
              <a:lnSpc>
                <a:spcPts val="1730"/>
              </a:lnSpc>
              <a:buFont typeface="Arial"/>
              <a:buChar char="•"/>
              <a:tabLst>
                <a:tab pos="299085" algn="l"/>
                <a:tab pos="299720" algn="l"/>
              </a:tabLst>
            </a:pPr>
            <a:r>
              <a:rPr lang="en-US" sz="1600" dirty="0">
                <a:solidFill>
                  <a:srgbClr val="414546"/>
                </a:solidFill>
                <a:latin typeface="Century Gothic"/>
                <a:cs typeface="Century Gothic"/>
              </a:rPr>
              <a:t>	</a:t>
            </a:r>
            <a:r>
              <a:rPr lang="es-ES" sz="1600" dirty="0">
                <a:solidFill>
                  <a:srgbClr val="414546"/>
                </a:solidFill>
                <a:latin typeface="Century Gothic"/>
              </a:rPr>
              <a:t>La persona deberá conocer el contenido de la Estructura de Madurez del SGA</a:t>
            </a:r>
            <a:r>
              <a:rPr lang="en-US" sz="1600" dirty="0">
                <a:solidFill>
                  <a:srgbClr val="414546"/>
                </a:solidFill>
                <a:latin typeface="Century Gothic"/>
              </a:rPr>
              <a:t>:</a:t>
            </a:r>
          </a:p>
          <a:p>
            <a:pPr marL="1442085" lvl="1" indent="-287020">
              <a:lnSpc>
                <a:spcPct val="100000"/>
              </a:lnSpc>
              <a:spcBef>
                <a:spcPts val="310"/>
              </a:spcBef>
              <a:buFont typeface="Arial"/>
              <a:buChar char="•"/>
              <a:tabLst>
                <a:tab pos="1442085" algn="l"/>
                <a:tab pos="1442720" algn="l"/>
              </a:tabLst>
            </a:pPr>
            <a:r>
              <a:rPr lang="en-US" sz="1600" dirty="0" err="1">
                <a:solidFill>
                  <a:srgbClr val="414546"/>
                </a:solidFill>
                <a:latin typeface="Century Gothic"/>
                <a:cs typeface="Century Gothic"/>
              </a:rPr>
              <a:t>Vídeo</a:t>
            </a:r>
            <a:r>
              <a:rPr lang="en-US" sz="1600" dirty="0">
                <a:solidFill>
                  <a:srgbClr val="414546"/>
                </a:solidFill>
                <a:latin typeface="Century Gothic"/>
                <a:cs typeface="Century Gothic"/>
              </a:rPr>
              <a:t> de </a:t>
            </a:r>
            <a:r>
              <a:rPr lang="en-US" sz="1600" dirty="0" err="1">
                <a:solidFill>
                  <a:srgbClr val="414546"/>
                </a:solidFill>
                <a:latin typeface="Century Gothic"/>
                <a:cs typeface="Century Gothic"/>
              </a:rPr>
              <a:t>concienciación</a:t>
            </a:r>
            <a:endParaRPr lang="en-US" sz="1600" dirty="0">
              <a:latin typeface="Century Gothic"/>
              <a:cs typeface="Century Gothic"/>
            </a:endParaRPr>
          </a:p>
          <a:p>
            <a:pPr marL="1442085" lvl="1" indent="-287020">
              <a:lnSpc>
                <a:spcPct val="100000"/>
              </a:lnSpc>
              <a:spcBef>
                <a:spcPts val="310"/>
              </a:spcBef>
              <a:buFont typeface="Arial"/>
              <a:buChar char="•"/>
              <a:tabLst>
                <a:tab pos="1442085" algn="l"/>
                <a:tab pos="1442720" algn="l"/>
              </a:tabLst>
            </a:pPr>
            <a:r>
              <a:rPr lang="es-ES" sz="1600" dirty="0">
                <a:solidFill>
                  <a:srgbClr val="414546"/>
                </a:solidFill>
                <a:latin typeface="Century Gothic"/>
                <a:cs typeface="Century Gothic"/>
              </a:rPr>
              <a:t>Documento de la Estructura de Madurez del SGA de IAEG (Requisitos)</a:t>
            </a:r>
            <a:endParaRPr lang="en-US" sz="1600" dirty="0">
              <a:latin typeface="Century Gothic"/>
              <a:cs typeface="Century Gothic"/>
            </a:endParaRPr>
          </a:p>
          <a:p>
            <a:pPr marL="1442085" lvl="1" indent="-287020">
              <a:lnSpc>
                <a:spcPct val="100000"/>
              </a:lnSpc>
              <a:spcBef>
                <a:spcPts val="300"/>
              </a:spcBef>
              <a:buFont typeface="Arial"/>
              <a:buChar char="•"/>
              <a:tabLst>
                <a:tab pos="1442085" algn="l"/>
                <a:tab pos="1442720" algn="l"/>
              </a:tabLst>
            </a:pPr>
            <a:r>
              <a:rPr lang="es-ES" sz="1600" dirty="0">
                <a:solidFill>
                  <a:srgbClr val="414546"/>
                </a:solidFill>
                <a:latin typeface="Century Gothic"/>
                <a:cs typeface="Century Gothic"/>
              </a:rPr>
              <a:t>Recursos y Ejemplos de la Estructura de Madurez del SGA de IAEG </a:t>
            </a:r>
            <a:endParaRPr lang="en-US" sz="1600" dirty="0">
              <a:latin typeface="Century Gothic"/>
              <a:cs typeface="Century Gothic"/>
            </a:endParaRPr>
          </a:p>
          <a:p>
            <a:pPr marL="1442085" lvl="1" indent="-287020">
              <a:lnSpc>
                <a:spcPct val="100000"/>
              </a:lnSpc>
              <a:spcBef>
                <a:spcPts val="315"/>
              </a:spcBef>
              <a:buFont typeface="Arial"/>
              <a:buChar char="•"/>
              <a:tabLst>
                <a:tab pos="1442085" algn="l"/>
                <a:tab pos="1442720" algn="l"/>
              </a:tabLst>
            </a:pPr>
            <a:r>
              <a:rPr lang="es-ES" sz="1600" dirty="0">
                <a:solidFill>
                  <a:srgbClr val="414546"/>
                </a:solidFill>
                <a:latin typeface="Century Gothic"/>
                <a:cs typeface="Century Gothic"/>
              </a:rPr>
              <a:t>Kit de herramientas de verificación</a:t>
            </a:r>
            <a:endParaRPr lang="en-US" sz="1600" dirty="0">
              <a:latin typeface="Century Gothic"/>
              <a:cs typeface="Century Gothic"/>
            </a:endParaRPr>
          </a:p>
          <a:p>
            <a:pPr marL="1442085" marR="36830" lvl="1" indent="-287020">
              <a:lnSpc>
                <a:spcPts val="1730"/>
              </a:lnSpc>
              <a:spcBef>
                <a:spcPts val="525"/>
              </a:spcBef>
              <a:buFont typeface="Arial"/>
              <a:buChar char="•"/>
              <a:tabLst>
                <a:tab pos="1442085" algn="l"/>
                <a:tab pos="1442720" algn="l"/>
              </a:tabLst>
            </a:pPr>
            <a:r>
              <a:rPr lang="es-ES" sz="1600" dirty="0">
                <a:solidFill>
                  <a:srgbClr val="414546"/>
                </a:solidFill>
                <a:latin typeface="Century Gothic"/>
                <a:cs typeface="Century Gothic"/>
              </a:rPr>
              <a:t>Prueba – Verificación de conocimientos sobre puntos clave de la estructura, los recursos y ejemplos y los elementos del conjunto de herramientas de verificación. Podría funcionar como un 'resumen ejecutivo'’.</a:t>
            </a:r>
            <a:endParaRPr lang="en-US" sz="16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3</a:t>
            </a:fld>
            <a:endParaRPr lang="en-US"/>
          </a:p>
        </p:txBody>
      </p:sp>
    </p:spTree>
    <p:extLst>
      <p:ext uri="{BB962C8B-B14F-4D97-AF65-F5344CB8AC3E}">
        <p14:creationId xmlns:p14="http://schemas.microsoft.com/office/powerpoint/2010/main" val="174895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s-ES" dirty="0"/>
              <a:t>CALIFICACIÓN DEL AUDITOR EXTERNO (AVANZADO Y LÍDER)</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200" y="1825625"/>
            <a:ext cx="11471694" cy="4351338"/>
          </a:xfrm>
        </p:spPr>
        <p:txBody>
          <a:bodyPr>
            <a:noAutofit/>
          </a:bodyPr>
          <a:lstStyle/>
          <a:p>
            <a:pPr marL="0" marR="5080" indent="0">
              <a:lnSpc>
                <a:spcPts val="1730"/>
              </a:lnSpc>
              <a:spcBef>
                <a:spcPts val="310"/>
              </a:spcBef>
              <a:buNone/>
            </a:pPr>
            <a:r>
              <a:rPr lang="es-ES" sz="1500" dirty="0">
                <a:solidFill>
                  <a:srgbClr val="414546"/>
                </a:solidFill>
                <a:latin typeface="Century Gothic"/>
                <a:cs typeface="Century Gothic"/>
              </a:rPr>
              <a:t>La verificación de la conformidad con los requisitos de la Estructura de Madurez del SGA de IAEG para los niveles "Avanzado" y "Líder" deben ser realizados por auditores calificados que sean externos a la empresa.</a:t>
            </a:r>
            <a:endParaRPr lang="en-US" sz="1500" dirty="0">
              <a:latin typeface="Century Gothic"/>
              <a:cs typeface="Century Gothic"/>
            </a:endParaRPr>
          </a:p>
          <a:p>
            <a:pPr marL="0" marR="441959" indent="0">
              <a:lnSpc>
                <a:spcPts val="1730"/>
              </a:lnSpc>
              <a:spcBef>
                <a:spcPts val="1005"/>
              </a:spcBef>
              <a:buNone/>
            </a:pPr>
            <a:r>
              <a:rPr lang="es-ES" sz="1500" dirty="0">
                <a:solidFill>
                  <a:srgbClr val="414546"/>
                </a:solidFill>
                <a:latin typeface="Century Gothic"/>
                <a:cs typeface="Century Gothic"/>
              </a:rPr>
              <a:t>El auditor calificado debe tener una comprensión integral de los requisitos de ISO14001 y cómo evaluar el cumplimiento de estos requisitos para llevar a cabo la verificación de la conformidad. Existen las siguientes opciones de calificación:</a:t>
            </a:r>
            <a:endParaRPr lang="en-US" sz="1500" dirty="0">
              <a:latin typeface="Century Gothic"/>
              <a:cs typeface="Century Gothic"/>
            </a:endParaRPr>
          </a:p>
          <a:p>
            <a:pPr marL="299085" indent="-287020">
              <a:lnSpc>
                <a:spcPct val="100000"/>
              </a:lnSpc>
              <a:spcBef>
                <a:spcPts val="775"/>
              </a:spcBef>
              <a:spcAft>
                <a:spcPts val="0"/>
              </a:spcAft>
              <a:buFont typeface="Arial"/>
              <a:buChar char="•"/>
              <a:tabLst>
                <a:tab pos="299085" algn="l"/>
                <a:tab pos="299720" algn="l"/>
              </a:tabLst>
            </a:pPr>
            <a:r>
              <a:rPr lang="es-ES" sz="1500" dirty="0">
                <a:solidFill>
                  <a:srgbClr val="414546"/>
                </a:solidFill>
                <a:latin typeface="Century Gothic"/>
                <a:cs typeface="Century Gothic"/>
              </a:rPr>
              <a:t>Opción 1: El auditor está certificado conforme a una norma reconocida (enumerada en la siguiente diapositiva)</a:t>
            </a:r>
            <a:endParaRPr lang="en-US" sz="1500" dirty="0">
              <a:latin typeface="Century Gothic"/>
              <a:cs typeface="Century Gothic"/>
            </a:endParaRPr>
          </a:p>
          <a:p>
            <a:pPr marL="12700" marR="3107055" indent="286385">
              <a:lnSpc>
                <a:spcPts val="2730"/>
              </a:lnSpc>
              <a:spcBef>
                <a:spcPts val="220"/>
              </a:spcBef>
              <a:spcAft>
                <a:spcPts val="0"/>
              </a:spcAft>
              <a:buFont typeface="Arial"/>
              <a:buChar char="•"/>
              <a:tabLst>
                <a:tab pos="299085" algn="l"/>
                <a:tab pos="299720" algn="l"/>
              </a:tabLst>
            </a:pPr>
            <a:r>
              <a:rPr lang="es-ES" sz="1500" dirty="0">
                <a:solidFill>
                  <a:srgbClr val="414546"/>
                </a:solidFill>
                <a:latin typeface="Century Gothic"/>
                <a:cs typeface="Century Gothic"/>
              </a:rPr>
              <a:t>Opción 2: El auditor pertenece a un organismo de certificación ISO14001 acreditado</a:t>
            </a:r>
            <a:r>
              <a:rPr lang="en-US" sz="1500" spc="-20" dirty="0">
                <a:solidFill>
                  <a:srgbClr val="414546"/>
                </a:solidFill>
                <a:latin typeface="Century Gothic"/>
                <a:cs typeface="Century Gothic"/>
              </a:rPr>
              <a:t> </a:t>
            </a:r>
          </a:p>
          <a:p>
            <a:pPr marL="12700" marR="3107055" indent="0">
              <a:lnSpc>
                <a:spcPts val="2730"/>
              </a:lnSpc>
              <a:spcBef>
                <a:spcPts val="0"/>
              </a:spcBef>
              <a:spcAft>
                <a:spcPts val="0"/>
              </a:spcAft>
              <a:buNone/>
              <a:tabLst>
                <a:tab pos="299085" algn="l"/>
                <a:tab pos="299720" algn="l"/>
              </a:tabLst>
            </a:pPr>
            <a:r>
              <a:rPr lang="en-US" sz="1500" spc="-20" dirty="0" err="1">
                <a:solidFill>
                  <a:srgbClr val="414546"/>
                </a:solidFill>
                <a:latin typeface="Century Gothic"/>
                <a:cs typeface="Century Gothic"/>
              </a:rPr>
              <a:t>Además</a:t>
            </a:r>
            <a:r>
              <a:rPr lang="en-US" sz="1500" spc="-20" dirty="0">
                <a:solidFill>
                  <a:srgbClr val="414546"/>
                </a:solidFill>
                <a:latin typeface="Century Gothic"/>
                <a:cs typeface="Century Gothic"/>
              </a:rPr>
              <a:t>:</a:t>
            </a:r>
            <a:endParaRPr lang="en-US" sz="1500" dirty="0">
              <a:latin typeface="Century Gothic"/>
              <a:cs typeface="Century Gothic"/>
            </a:endParaRPr>
          </a:p>
          <a:p>
            <a:pPr marL="299085" indent="-287020">
              <a:lnSpc>
                <a:spcPct val="100000"/>
              </a:lnSpc>
              <a:spcBef>
                <a:spcPts val="580"/>
              </a:spcBef>
              <a:spcAft>
                <a:spcPts val="0"/>
              </a:spcAft>
              <a:buFont typeface="Arial"/>
              <a:buChar char="•"/>
              <a:tabLst>
                <a:tab pos="299085" algn="l"/>
                <a:tab pos="299720" algn="l"/>
              </a:tabLst>
            </a:pPr>
            <a:r>
              <a:rPr lang="es-ES" sz="1500" dirty="0">
                <a:solidFill>
                  <a:srgbClr val="414546"/>
                </a:solidFill>
                <a:latin typeface="Century Gothic"/>
                <a:cs typeface="Century Gothic"/>
              </a:rPr>
              <a:t>El auditor ha alcanzado la competencia a través de la revisión de la Estructura de Madurez del SGA IAEG</a:t>
            </a:r>
            <a:r>
              <a:rPr lang="en-US" sz="1500" spc="-10" dirty="0">
                <a:solidFill>
                  <a:srgbClr val="414546"/>
                </a:solidFill>
                <a:latin typeface="Century Gothic"/>
                <a:cs typeface="Century Gothic"/>
              </a:rPr>
              <a:t>:</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err="1">
                <a:solidFill>
                  <a:srgbClr val="414546"/>
                </a:solidFill>
                <a:latin typeface="Century Gothic"/>
                <a:cs typeface="Century Gothic"/>
              </a:rPr>
              <a:t>Vídeo</a:t>
            </a:r>
            <a:r>
              <a:rPr lang="en-US" sz="1500" dirty="0">
                <a:solidFill>
                  <a:srgbClr val="414546"/>
                </a:solidFill>
                <a:latin typeface="Century Gothic"/>
                <a:cs typeface="Century Gothic"/>
              </a:rPr>
              <a:t> de </a:t>
            </a:r>
            <a:r>
              <a:rPr lang="en-US" sz="1500" dirty="0" err="1">
                <a:solidFill>
                  <a:srgbClr val="414546"/>
                </a:solidFill>
                <a:latin typeface="Century Gothic"/>
                <a:cs typeface="Century Gothic"/>
              </a:rPr>
              <a:t>concienciación</a:t>
            </a:r>
            <a:endParaRPr lang="en-US" sz="1500" dirty="0">
              <a:latin typeface="Century Gothic"/>
              <a:cs typeface="Century Gothic"/>
            </a:endParaRPr>
          </a:p>
          <a:p>
            <a:pPr marL="1442085" lvl="1" indent="-287020">
              <a:lnSpc>
                <a:spcPct val="100000"/>
              </a:lnSpc>
              <a:spcBef>
                <a:spcPts val="300"/>
              </a:spcBef>
              <a:spcAft>
                <a:spcPts val="0"/>
              </a:spcAft>
              <a:buFont typeface="Arial"/>
              <a:buChar char="•"/>
              <a:tabLst>
                <a:tab pos="1442085" algn="l"/>
                <a:tab pos="1442720" algn="l"/>
              </a:tabLst>
            </a:pPr>
            <a:r>
              <a:rPr lang="es-ES" sz="1500" dirty="0">
                <a:solidFill>
                  <a:srgbClr val="414546"/>
                </a:solidFill>
                <a:latin typeface="Century Gothic"/>
                <a:cs typeface="Century Gothic"/>
              </a:rPr>
              <a:t>Documento de la Estructura de Madurez del SGA de IAEG (Requisitos)</a:t>
            </a:r>
            <a:endParaRPr lang="en-US" sz="1500" dirty="0">
              <a:latin typeface="Century Gothic"/>
              <a:cs typeface="Century Gothic"/>
            </a:endParaRPr>
          </a:p>
          <a:p>
            <a:pPr marL="1442085" lvl="1" indent="-287020">
              <a:lnSpc>
                <a:spcPct val="100000"/>
              </a:lnSpc>
              <a:spcBef>
                <a:spcPts val="310"/>
              </a:spcBef>
              <a:spcAft>
                <a:spcPts val="0"/>
              </a:spcAft>
              <a:buFont typeface="Arial"/>
              <a:buChar char="•"/>
              <a:tabLst>
                <a:tab pos="1442085" algn="l"/>
                <a:tab pos="1442720" algn="l"/>
              </a:tabLst>
            </a:pPr>
            <a:r>
              <a:rPr lang="es-ES" sz="1500" dirty="0">
                <a:solidFill>
                  <a:srgbClr val="414546"/>
                </a:solidFill>
                <a:latin typeface="Century Gothic"/>
                <a:cs typeface="Century Gothic"/>
              </a:rPr>
              <a:t>Recursos y Ejemplos de la Estructura de Madurez del SGA de IAEG </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s-ES" sz="1500" dirty="0">
                <a:solidFill>
                  <a:srgbClr val="414546"/>
                </a:solidFill>
                <a:latin typeface="Century Gothic"/>
                <a:cs typeface="Century Gothic"/>
              </a:rPr>
              <a:t>Kit de herramientas de verificación</a:t>
            </a:r>
            <a:endParaRPr lang="en-US" sz="1500" dirty="0">
              <a:latin typeface="Century Gothic"/>
              <a:cs typeface="Century Gothic"/>
            </a:endParaRPr>
          </a:p>
          <a:p>
            <a:pPr marL="0" indent="0">
              <a:lnSpc>
                <a:spcPct val="100000"/>
              </a:lnSpc>
              <a:spcBef>
                <a:spcPts val="900"/>
              </a:spcBef>
              <a:buNone/>
            </a:pPr>
            <a:r>
              <a:rPr lang="es-ES" sz="1500" dirty="0">
                <a:solidFill>
                  <a:srgbClr val="414546"/>
                </a:solidFill>
                <a:latin typeface="Century Gothic"/>
                <a:cs typeface="Century Gothic"/>
              </a:rPr>
              <a:t>y ha logrado con éxito una puntuación aprobatoria en la prueba del marco de madurez de IAEG EMS</a:t>
            </a:r>
            <a:r>
              <a:rPr lang="en-US" sz="1500" spc="-10" dirty="0">
                <a:solidFill>
                  <a:srgbClr val="414546"/>
                </a:solidFill>
                <a:latin typeface="Century Gothic"/>
                <a:cs typeface="Century Gothic"/>
              </a:rPr>
              <a:t>.</a:t>
            </a:r>
            <a:endParaRPr lang="en-US" sz="15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4</a:t>
            </a:fld>
            <a:endParaRPr lang="en-US"/>
          </a:p>
        </p:txBody>
      </p:sp>
    </p:spTree>
    <p:extLst>
      <p:ext uri="{BB962C8B-B14F-4D97-AF65-F5344CB8AC3E}">
        <p14:creationId xmlns:p14="http://schemas.microsoft.com/office/powerpoint/2010/main" val="33918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s-ES" dirty="0"/>
              <a:t>Ejemplos de organismos de acreditación Globales para la preparación de Auditores</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299085" indent="-287020">
              <a:lnSpc>
                <a:spcPct val="100000"/>
              </a:lnSpc>
              <a:spcBef>
                <a:spcPts val="915"/>
              </a:spcBef>
              <a:spcAft>
                <a:spcPts val="0"/>
              </a:spcAft>
              <a:buFont typeface="Arial"/>
              <a:buChar char="•"/>
              <a:tabLst>
                <a:tab pos="299085" algn="l"/>
                <a:tab pos="299720" algn="l"/>
              </a:tabLst>
            </a:pPr>
            <a:r>
              <a:rPr lang="en-US" sz="1800" dirty="0">
                <a:solidFill>
                  <a:srgbClr val="414546"/>
                </a:solidFill>
                <a:latin typeface="Century Gothic"/>
                <a:cs typeface="Century Gothic"/>
              </a:rPr>
              <a:t>Exemplar</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Global</a:t>
            </a:r>
            <a:r>
              <a:rPr lang="en-US" sz="1800" spc="-6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https://exemplarglobal.org/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spcBef>
                <a:spcPts val="815"/>
              </a:spcBef>
              <a:spcAft>
                <a:spcPts val="0"/>
              </a:spcAft>
              <a:buFont typeface="Arial"/>
              <a:buChar char="•"/>
              <a:tabLst>
                <a:tab pos="299085" algn="l"/>
                <a:tab pos="299720" algn="l"/>
              </a:tabLst>
            </a:pPr>
            <a:r>
              <a:rPr lang="en-US" sz="1800" spc="-10" dirty="0">
                <a:solidFill>
                  <a:srgbClr val="414546"/>
                </a:solidFill>
                <a:latin typeface="Century Gothic"/>
                <a:cs typeface="Century Gothic"/>
              </a:rPr>
              <a:t>International</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Register</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Certificated</a:t>
            </a:r>
            <a:r>
              <a:rPr lang="en-US" sz="1800" spc="-10"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(IRCA)</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2"/>
              </a:rPr>
              <a:t>www.quality.org/</a:t>
            </a:r>
            <a:r>
              <a:rPr lang="en-US" sz="1800" spc="-10" dirty="0">
                <a:solidFill>
                  <a:srgbClr val="414546"/>
                </a:solidFill>
                <a:latin typeface="Century Gothic"/>
                <a:cs typeface="Century Gothic"/>
                <a:hlinkClick r:id="rId2"/>
              </a:rPr>
              <a:t>)</a:t>
            </a:r>
            <a:r>
              <a:rPr lang="en-US" sz="1800" spc="-20" dirty="0">
                <a:solidFill>
                  <a:srgbClr val="414546"/>
                </a:solidFill>
                <a:latin typeface="Century Gothic"/>
                <a:cs typeface="Century Gothic"/>
              </a:rPr>
              <a:t> </a:t>
            </a:r>
            <a:r>
              <a:rPr lang="en-US" sz="1800" dirty="0">
                <a:solidFill>
                  <a:srgbClr val="414546"/>
                </a:solidFill>
                <a:latin typeface="Century Gothic"/>
                <a:cs typeface="Century Gothic"/>
              </a:rPr>
              <a:t>o</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www.irca.org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Institute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Environmental</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Management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and</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Assessment</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(IEMA</a:t>
            </a:r>
            <a:r>
              <a:rPr lang="en-US" sz="1800" spc="-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3"/>
              </a:rPr>
              <a:t>www.iema.net/</a:t>
            </a:r>
            <a:r>
              <a:rPr lang="en-US" sz="1800" spc="-10" dirty="0">
                <a:solidFill>
                  <a:srgbClr val="414546"/>
                </a:solidFill>
                <a:latin typeface="Century Gothic"/>
                <a:cs typeface="Century Gothic"/>
                <a:hlinkClick r:id="rId3"/>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PECB</a:t>
            </a:r>
            <a:r>
              <a:rPr lang="en-US" sz="1800" spc="-3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https://pecb.com/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dirty="0">
                <a:solidFill>
                  <a:srgbClr val="414546"/>
                </a:solidFill>
                <a:latin typeface="Century Gothic"/>
                <a:cs typeface="Century Gothic"/>
              </a:rPr>
              <a:t>BSI</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British</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Standards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Institution</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4"/>
              </a:rPr>
              <a:t>www.bsigroup.com/</a:t>
            </a:r>
            <a:r>
              <a:rPr lang="en-US" sz="1800" spc="-10" dirty="0">
                <a:solidFill>
                  <a:srgbClr val="414546"/>
                </a:solidFill>
                <a:latin typeface="Century Gothic"/>
                <a:cs typeface="Century Gothic"/>
                <a:hlinkClick r:id="rId4"/>
              </a:rPr>
              <a:t>)</a:t>
            </a:r>
            <a:endParaRPr lang="en-US" sz="1800" dirty="0">
              <a:latin typeface="Century Gothic"/>
              <a:cs typeface="Century Gothic"/>
            </a:endParaRPr>
          </a:p>
          <a:p>
            <a:pPr marL="299085" marR="5080" indent="-287020">
              <a:lnSpc>
                <a:spcPts val="1730"/>
              </a:lnSpc>
              <a:spcBef>
                <a:spcPts val="1019"/>
              </a:spcBef>
              <a:spcAft>
                <a:spcPts val="0"/>
              </a:spcAft>
              <a:buFont typeface="Arial"/>
              <a:buChar char="•"/>
              <a:tabLst>
                <a:tab pos="299085" algn="l"/>
                <a:tab pos="299720" algn="l"/>
              </a:tabLst>
            </a:pPr>
            <a:r>
              <a:rPr lang="en-US" sz="1800" dirty="0">
                <a:solidFill>
                  <a:srgbClr val="414546"/>
                </a:solidFill>
                <a:latin typeface="Century Gothic"/>
                <a:cs typeface="Century Gothic"/>
              </a:rPr>
              <a:t>IIA</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dirty="0" err="1">
                <a:solidFill>
                  <a:srgbClr val="414546"/>
                </a:solidFill>
                <a:latin typeface="Century Gothic"/>
                <a:cs typeface="Century Gothic"/>
              </a:rPr>
              <a:t>Institue</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Internal</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3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https://na.theiia.org/certification/Pages/Certification.aspx</a:t>
            </a:r>
            <a:r>
              <a:rPr lang="en-US" sz="1800" spc="5" dirty="0">
                <a:solidFill>
                  <a:srgbClr val="0562C1"/>
                </a:solidFill>
                <a:latin typeface="Century Gothic"/>
                <a:cs typeface="Century Gothic"/>
              </a:rPr>
              <a:t> </a:t>
            </a:r>
            <a:r>
              <a:rPr lang="en-US" sz="1800" dirty="0">
                <a:solidFill>
                  <a:srgbClr val="414546"/>
                </a:solidFill>
                <a:latin typeface="Century Gothic"/>
                <a:cs typeface="Century Gothic"/>
              </a:rPr>
              <a:t>y</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Board</a:t>
            </a:r>
            <a:r>
              <a:rPr lang="en-US" sz="1800" spc="-10" dirty="0">
                <a:solidFill>
                  <a:srgbClr val="414546"/>
                </a:solidFill>
                <a:latin typeface="Century Gothic"/>
                <a:cs typeface="Century Gothic"/>
              </a:rPr>
              <a:t> </a:t>
            </a:r>
            <a:r>
              <a:rPr lang="en-US" sz="1800" spc="-25" dirty="0">
                <a:solidFill>
                  <a:srgbClr val="414546"/>
                </a:solidFill>
                <a:latin typeface="Century Gothic"/>
                <a:cs typeface="Century Gothic"/>
              </a:rPr>
              <a:t>of </a:t>
            </a:r>
            <a:r>
              <a:rPr lang="en-US" sz="1800" dirty="0">
                <a:solidFill>
                  <a:srgbClr val="414546"/>
                </a:solidFill>
                <a:latin typeface="Century Gothic"/>
                <a:cs typeface="Century Gothic"/>
              </a:rPr>
              <a:t>Global</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EHS</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Credentials</a:t>
            </a:r>
            <a:r>
              <a:rPr lang="en-US" sz="1800" spc="-45" dirty="0">
                <a:solidFill>
                  <a:srgbClr val="414546"/>
                </a:solidFill>
                <a:latin typeface="Century Gothic"/>
                <a:cs typeface="Century Gothic"/>
              </a:rPr>
              <a:t> </a:t>
            </a:r>
            <a:r>
              <a:rPr lang="en-US" sz="1800" spc="-10" dirty="0">
                <a:solidFill>
                  <a:srgbClr val="414546"/>
                </a:solidFill>
                <a:latin typeface="Century Gothic"/>
                <a:cs typeface="Century Gothic"/>
              </a:rPr>
              <a:t>(https://ehscredentialing.org/)</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85"/>
              </a:spcBef>
              <a:spcAft>
                <a:spcPts val="0"/>
              </a:spcAft>
              <a:buNone/>
            </a:pPr>
            <a:r>
              <a:rPr lang="en-US" sz="1800" dirty="0" err="1">
                <a:solidFill>
                  <a:srgbClr val="414546"/>
                </a:solidFill>
                <a:latin typeface="Century Gothic"/>
                <a:cs typeface="Century Gothic"/>
              </a:rPr>
              <a:t>Vea</a:t>
            </a:r>
            <a:r>
              <a:rPr lang="en-US" sz="1800" dirty="0">
                <a:solidFill>
                  <a:srgbClr val="414546"/>
                </a:solidFill>
                <a:latin typeface="Century Gothic"/>
                <a:cs typeface="Century Gothic"/>
              </a:rPr>
              <a:t> </a:t>
            </a:r>
            <a:r>
              <a:rPr lang="en-US" sz="1800" dirty="0" err="1">
                <a:solidFill>
                  <a:srgbClr val="414546"/>
                </a:solidFill>
                <a:latin typeface="Century Gothic"/>
                <a:cs typeface="Century Gothic"/>
              </a:rPr>
              <a:t>lista</a:t>
            </a:r>
            <a:r>
              <a:rPr lang="en-US" sz="1800" dirty="0">
                <a:solidFill>
                  <a:srgbClr val="414546"/>
                </a:solidFill>
                <a:latin typeface="Century Gothic"/>
                <a:cs typeface="Century Gothic"/>
              </a:rPr>
              <a:t> </a:t>
            </a:r>
            <a:r>
              <a:rPr lang="en-US" sz="1800" dirty="0" err="1">
                <a:solidFill>
                  <a:srgbClr val="414546"/>
                </a:solidFill>
                <a:latin typeface="Century Gothic"/>
                <a:cs typeface="Century Gothic"/>
              </a:rPr>
              <a:t>en</a:t>
            </a:r>
            <a:r>
              <a:rPr lang="en-US" sz="1800" spc="-4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5"/>
              </a:rPr>
              <a:t>www.IAF.nu</a:t>
            </a:r>
            <a:r>
              <a:rPr lang="en-US" sz="1800" spc="10" dirty="0">
                <a:solidFill>
                  <a:srgbClr val="0562C1"/>
                </a:solidFill>
                <a:latin typeface="Century Gothic"/>
                <a:cs typeface="Century Gothic"/>
              </a:rPr>
              <a:t> </a:t>
            </a:r>
            <a:r>
              <a:rPr lang="es-ES" sz="1800" dirty="0">
                <a:solidFill>
                  <a:srgbClr val="414546"/>
                </a:solidFill>
                <a:latin typeface="Century Gothic"/>
                <a:cs typeface="Century Gothic"/>
              </a:rPr>
              <a:t>para los organismos de acreditación por país</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95"/>
              </a:spcBef>
              <a:spcAft>
                <a:spcPts val="0"/>
              </a:spcAft>
              <a:buNone/>
            </a:pPr>
            <a:r>
              <a:rPr lang="es-ES" sz="1800" dirty="0">
                <a:solidFill>
                  <a:srgbClr val="414546"/>
                </a:solidFill>
                <a:latin typeface="Century Gothic"/>
                <a:cs typeface="Century Gothic"/>
              </a:rPr>
              <a:t>Nota: Para solicitar actualizaciones de la lista anterior, póngase en contacto con IAEG</a:t>
            </a:r>
            <a:r>
              <a:rPr lang="en-US" sz="1800" dirty="0">
                <a:solidFill>
                  <a:srgbClr val="414546"/>
                </a:solidFill>
                <a:latin typeface="Century Gothic"/>
                <a:cs typeface="Century Gothic"/>
              </a:rPr>
              <a:t>:</a:t>
            </a:r>
            <a:r>
              <a:rPr lang="en-US" sz="1800" spc="-7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6"/>
              </a:rPr>
              <a:t>questions@iaeg.com</a:t>
            </a:r>
            <a:endParaRPr lang="en-US" sz="18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5</a:t>
            </a:fld>
            <a:endParaRPr lang="en-US"/>
          </a:p>
        </p:txBody>
      </p:sp>
    </p:spTree>
    <p:extLst>
      <p:ext uri="{BB962C8B-B14F-4D97-AF65-F5344CB8AC3E}">
        <p14:creationId xmlns:p14="http://schemas.microsoft.com/office/powerpoint/2010/main" val="40478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0" indent="0">
              <a:lnSpc>
                <a:spcPct val="100000"/>
              </a:lnSpc>
              <a:spcBef>
                <a:spcPts val="95"/>
              </a:spcBef>
              <a:spcAft>
                <a:spcPts val="0"/>
              </a:spcAft>
              <a:buNone/>
            </a:pPr>
            <a:r>
              <a:rPr lang="en-US" sz="1500" b="1" spc="-10" dirty="0">
                <a:solidFill>
                  <a:srgbClr val="414546"/>
                </a:solidFill>
                <a:latin typeface="Century Gothic"/>
                <a:cs typeface="Century Gothic"/>
              </a:rPr>
              <a:t>DISCLAIMER</a:t>
            </a:r>
            <a:endParaRPr lang="en-US" sz="1500" dirty="0">
              <a:latin typeface="Century Gothic"/>
              <a:cs typeface="Century Gothic"/>
            </a:endParaRPr>
          </a:p>
          <a:p>
            <a:pPr>
              <a:lnSpc>
                <a:spcPct val="100000"/>
              </a:lnSpc>
              <a:spcAft>
                <a:spcPts val="0"/>
              </a:spcAft>
            </a:pPr>
            <a:endParaRPr lang="en-US" sz="1500" dirty="0">
              <a:latin typeface="Century Gothic"/>
              <a:cs typeface="Century Gothic"/>
            </a:endParaRPr>
          </a:p>
          <a:p>
            <a:pPr marL="0" marR="55244" indent="0">
              <a:spcAft>
                <a:spcPts val="0"/>
              </a:spcAft>
              <a:buNone/>
            </a:pPr>
            <a:r>
              <a:rPr lang="en-US" sz="1500" dirty="0"/>
              <a:t>THIS PROGRAM AND RELATED MATERIALS (COLLECTIVELY, THE “PROGRAM”) IS PROVIDED BY INTERNATIONAL AEROSPACE ENVIRONMENTAL GROUP, INC. (“IAEG”) FOR INFORMATIONAL PURPOSES ONLY. ANY INACCURACY OR OMISSION IS NOT THE RESPONSIBILITY OF IAEG. DETERMINATION OF WHETHER AND/OR HOW TO USE ALL OR ANY PORTION OF THE PROGRAM IS TO BE MADE IN YOUR SOLE AND ABSOLUTE DISCRETION. PRIOR TO USING THE PROGRAM, YOU SHOULD REVIEW IT WITH YOUR OWN LEGAL COUNSEL. NO PART OF THE PROGRAM CONSTITUTES LEGAL ADVICE. USE OF THE PROGRAM IS VOLUNTARY. IAEG DOES NOT MAKE ANY REPRESENTATIONS OR WARRANTIES WITH RESPECT TO THE PROGRAM. IAEG HEREBY DISCLAIMS ALL WARRANTIES OF ANY NATURE, EXPRESS, IMPLIED OR OTHERWISE, OR ARISING FROM TRADE OR CUSTOM, INCLUDING, WITHOUT LIMITATION, ANY IMPLIED WARRANTIES OF MERCHANTABILITY, NONINFRINGEMENT, QUALITY, TITLE, FITNESS FOR A PARTICULAR PURPOSE, COMPLETENESS OR ACCURACY. TO THE FULLEST EXTENT PERMITTED BY APPLICABLE LAWS, IAEG SHALL NOT BE LIABLE FOR ANY LOSSES, EXPENSES OR DAMAGES OF ANY NATURE, INCLUDING, WITHOUT LIMITATION, SPECIAL, INCIDENTAL, PUNITIVE, DIRECT, INDIRECT OR CONSEQUENTIAL DAMAGES OR LOST INCOME OR PROFITS, RESULTING FROM OR ARISING OUT OF A COMPANY’S OR INDIVIDUAL’S USE OF THE PROGRAM, WHETHER ARISING IN TORT, CONTRACT, STATUTE, OR OTHERWISE, EVEN IF ADVISED OF THE POSSIBILITY OF SUCH DAMAGES</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6</a:t>
            </a:fld>
            <a:endParaRPr lang="en-US"/>
          </a:p>
        </p:txBody>
      </p:sp>
    </p:spTree>
    <p:extLst>
      <p:ext uri="{BB962C8B-B14F-4D97-AF65-F5344CB8AC3E}">
        <p14:creationId xmlns:p14="http://schemas.microsoft.com/office/powerpoint/2010/main" val="292160470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8">
      <a:dk1>
        <a:srgbClr val="000000"/>
      </a:dk1>
      <a:lt1>
        <a:srgbClr val="FFFFFF"/>
      </a:lt1>
      <a:dk2>
        <a:srgbClr val="006BA6"/>
      </a:dk2>
      <a:lt2>
        <a:srgbClr val="00966C"/>
      </a:lt2>
      <a:accent1>
        <a:srgbClr val="7A7A7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8db8f3-84c0-42af-ad78-72a22438cc61" xsi:nil="true"/>
    <lcf76f155ced4ddcb4097134ff3c332f xmlns="833f0945-2644-45ef-b93e-6bb65dd4b4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F2FD1C925A454BAF8E0B1589606838" ma:contentTypeVersion="15" ma:contentTypeDescription="Create a new document." ma:contentTypeScope="" ma:versionID="c92368051007d01ab46345d8de81ba3f">
  <xsd:schema xmlns:xsd="http://www.w3.org/2001/XMLSchema" xmlns:xs="http://www.w3.org/2001/XMLSchema" xmlns:p="http://schemas.microsoft.com/office/2006/metadata/properties" xmlns:ns2="833f0945-2644-45ef-b93e-6bb65dd4b48e" xmlns:ns3="837bad93-df81-4a1d-a861-40349e449ced" xmlns:ns4="f48db8f3-84c0-42af-ad78-72a22438cc61" targetNamespace="http://schemas.microsoft.com/office/2006/metadata/properties" ma:root="true" ma:fieldsID="05d900e9ba5d1bf49d69b838e8b54326" ns2:_="" ns3:_="" ns4:_="">
    <xsd:import namespace="833f0945-2644-45ef-b93e-6bb65dd4b48e"/>
    <xsd:import namespace="837bad93-df81-4a1d-a861-40349e449ced"/>
    <xsd:import namespace="f48db8f3-84c0-42af-ad78-72a22438c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f0945-2644-45ef-b93e-6bb65dd4b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b23e0d-b85c-4a1f-8b87-c4f682da75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7bad93-df81-4a1d-a861-40349e449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db8f3-84c0-42af-ad78-72a22438cc6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fc41f1a-4007-476e-aaa2-f6305c7886f9}" ma:internalName="TaxCatchAll" ma:showField="CatchAllData" ma:web="f48db8f3-84c0-42af-ad78-72a22438c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59A4B-FC3F-47D1-943E-67715AC87380}">
  <ds:schemaRefs>
    <ds:schemaRef ds:uri="http://schemas.microsoft.com/sharepoint/v3/contenttype/forms"/>
  </ds:schemaRefs>
</ds:datastoreItem>
</file>

<file path=customXml/itemProps2.xml><?xml version="1.0" encoding="utf-8"?>
<ds:datastoreItem xmlns:ds="http://schemas.openxmlformats.org/officeDocument/2006/customXml" ds:itemID="{B2DFA44C-094D-473A-B88A-00C9D3EE8912}">
  <ds:schemaRefs>
    <ds:schemaRef ds:uri="833f0945-2644-45ef-b93e-6bb65dd4b48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48db8f3-84c0-42af-ad78-72a22438cc61"/>
    <ds:schemaRef ds:uri="837bad93-df81-4a1d-a861-40349e449ced"/>
    <ds:schemaRef ds:uri="http://www.w3.org/XML/1998/namespace"/>
    <ds:schemaRef ds:uri="http://purl.org/dc/dcmitype/"/>
  </ds:schemaRefs>
</ds:datastoreItem>
</file>

<file path=customXml/itemProps3.xml><?xml version="1.0" encoding="utf-8"?>
<ds:datastoreItem xmlns:ds="http://schemas.openxmlformats.org/officeDocument/2006/customXml" ds:itemID="{B4ED7934-C701-4D87-8284-A59C248B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f0945-2644-45ef-b93e-6bb65dd4b48e"/>
    <ds:schemaRef ds:uri="837bad93-df81-4a1d-a861-40349e449ced"/>
    <ds:schemaRef ds:uri="f48db8f3-84c0-42af-ad78-72a22438c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{80F073ED-79E3-C64F-9B27-677A8A759918}tf16401378</Template>
  <TotalTime>43</TotalTime>
  <Words>981</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Office Theme</vt:lpstr>
      <vt:lpstr>IAEG SGA Estructura de Madurez Verificación</vt:lpstr>
      <vt:lpstr>INTRODUCCION</vt:lpstr>
      <vt:lpstr>AUTO EVALUADOR (BASICO)</vt:lpstr>
      <vt:lpstr>CALIFICACIÓN DEL AUDITOR EXTERNO (AVANZADO Y LÍDER)</vt:lpstr>
      <vt:lpstr>Ejemplos de organismos de acreditación Globales para la preparación de Auditores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Amanda Myers</cp:lastModifiedBy>
  <cp:revision>39</cp:revision>
  <dcterms:created xsi:type="dcterms:W3CDTF">2022-09-20T13:46:57Z</dcterms:created>
  <dcterms:modified xsi:type="dcterms:W3CDTF">2023-09-14T14:57:59Z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28a332aa-0304-4522-991f-a26f4df4ccbf</vt:lpwstr>
  </property>
  <property fmtid="{D5CDD505-2E9C-101B-9397-08002B2CF9AE}" pid="3" name="MSIP_Label_4447dd6a-a4a1-440b-a6a3-9124ef1ee017_Enabled">
    <vt:lpwstr>true</vt:lpwstr>
  </property>
  <property fmtid="{D5CDD505-2E9C-101B-9397-08002B2CF9AE}" pid="4" name="MSIP_Label_4447dd6a-a4a1-440b-a6a3-9124ef1ee017_SetDate">
    <vt:lpwstr>2022-10-18T18:51:19Z</vt:lpwstr>
  </property>
  <property fmtid="{D5CDD505-2E9C-101B-9397-08002B2CF9AE}" pid="5" name="MSIP_Label_4447dd6a-a4a1-440b-a6a3-9124ef1ee017_Method">
    <vt:lpwstr>Privileged</vt:lpwstr>
  </property>
  <property fmtid="{D5CDD505-2E9C-101B-9397-08002B2CF9AE}" pid="6" name="MSIP_Label_4447dd6a-a4a1-440b-a6a3-9124ef1ee017_Name">
    <vt:lpwstr>NO TECH DATA</vt:lpwstr>
  </property>
  <property fmtid="{D5CDD505-2E9C-101B-9397-08002B2CF9AE}" pid="7" name="MSIP_Label_4447dd6a-a4a1-440b-a6a3-9124ef1ee017_SiteId">
    <vt:lpwstr>7a18110d-ef9b-4274-acef-e62ab0fe28ed</vt:lpwstr>
  </property>
  <property fmtid="{D5CDD505-2E9C-101B-9397-08002B2CF9AE}" pid="8" name="MSIP_Label_4447dd6a-a4a1-440b-a6a3-9124ef1ee017_ActionId">
    <vt:lpwstr>0b5becc6-0725-449e-9699-4fef9554239a</vt:lpwstr>
  </property>
  <property fmtid="{D5CDD505-2E9C-101B-9397-08002B2CF9AE}" pid="9" name="MSIP_Label_4447dd6a-a4a1-440b-a6a3-9124ef1ee017_ContentBits">
    <vt:lpwstr>0</vt:lpwstr>
  </property>
  <property fmtid="{D5CDD505-2E9C-101B-9397-08002B2CF9AE}" pid="10" name="ContentTypeId">
    <vt:lpwstr>0x0101009AF2FD1C925A454BAF8E0B1589606838</vt:lpwstr>
  </property>
  <property fmtid="{D5CDD505-2E9C-101B-9397-08002B2CF9AE}" pid="11" name="MediaServiceImageTags">
    <vt:lpwstr/>
  </property>
</Properties>
</file>