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modernComment_11A_AE24266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64" r:id="rId5"/>
    <p:sldId id="277" r:id="rId6"/>
    <p:sldId id="278" r:id="rId7"/>
    <p:sldId id="280" r:id="rId8"/>
    <p:sldId id="279"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E505F-D53C-2E0C-A967-38A329167A50}" name="Lerch, Denny" initials="LD" userId="S::dlerch@haleyaldrich.com::580cc849-03a7-4edf-80c7-80553f0a94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6C"/>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08636-8F8B-4C07-BD56-3A8709242F01}" v="3" dt="2023-04-27T01:01:19.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5"/>
    <p:restoredTop sz="97796"/>
  </p:normalViewPr>
  <p:slideViewPr>
    <p:cSldViewPr snapToGrid="0">
      <p:cViewPr varScale="1">
        <p:scale>
          <a:sx n="67" d="100"/>
          <a:sy n="67" d="100"/>
        </p:scale>
        <p:origin x="924"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1A_AE242664.xml><?xml version="1.0" encoding="utf-8"?>
<p188:cmLst xmlns:a="http://schemas.openxmlformats.org/drawingml/2006/main" xmlns:r="http://schemas.openxmlformats.org/officeDocument/2006/relationships" xmlns:p188="http://schemas.microsoft.com/office/powerpoint/2018/8/main">
  <p188:cm id="{ADAFCC08-18E4-4235-B757-7319DE935864}" authorId="{E76E505F-D53C-2E0C-A967-38A329167A50}" created="2023-04-27T00:59:09.141">
    <pc:sldMkLst xmlns:pc="http://schemas.microsoft.com/office/powerpoint/2013/main/command">
      <pc:docMk/>
      <pc:sldMk cId="2921604708" sldId="282"/>
    </pc:sldMkLst>
    <p188:txBody>
      <a:bodyPr/>
      <a:lstStyle/>
      <a:p>
        <a:r>
          <a:rPr lang="en-US"/>
          <a:t>To be translated by the Legal Group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B7995-1917-4E48-96AA-04A8EBD4DE3C}"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EB6F9-40D1-B345-876E-3F785B557FFE}" type="slidenum">
              <a:rPr lang="en-US" smtClean="0"/>
              <a:t>‹#›</a:t>
            </a:fld>
            <a:endParaRPr lang="en-US"/>
          </a:p>
        </p:txBody>
      </p:sp>
    </p:spTree>
    <p:extLst>
      <p:ext uri="{BB962C8B-B14F-4D97-AF65-F5344CB8AC3E}">
        <p14:creationId xmlns:p14="http://schemas.microsoft.com/office/powerpoint/2010/main" val="42281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A402-7C74-FBB2-3112-1C503847B9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E04587-0328-E01C-D007-E08B32D3460B}"/>
              </a:ext>
            </a:extLst>
          </p:cNvPr>
          <p:cNvPicPr>
            <a:picLocks noChangeAspect="1"/>
          </p:cNvPicPr>
          <p:nvPr userDrawn="1"/>
        </p:nvPicPr>
        <p:blipFill>
          <a:blip r:embed="rId3"/>
          <a:stretch>
            <a:fillRect/>
          </a:stretch>
        </p:blipFill>
        <p:spPr>
          <a:xfrm>
            <a:off x="371265" y="373908"/>
            <a:ext cx="1955557" cy="612283"/>
          </a:xfrm>
          <a:prstGeom prst="rect">
            <a:avLst/>
          </a:prstGeom>
        </p:spPr>
      </p:pic>
      <p:sp>
        <p:nvSpPr>
          <p:cNvPr id="2" name="Title 1">
            <a:extLst>
              <a:ext uri="{FF2B5EF4-FFF2-40B4-BE49-F238E27FC236}">
                <a16:creationId xmlns:a16="http://schemas.microsoft.com/office/drawing/2014/main" id="{DA13E531-C195-C1C8-7031-B6E7E53E18DF}"/>
              </a:ext>
            </a:extLst>
          </p:cNvPr>
          <p:cNvSpPr>
            <a:spLocks noGrp="1"/>
          </p:cNvSpPr>
          <p:nvPr>
            <p:ph type="ctrTitle" hasCustomPrompt="1"/>
          </p:nvPr>
        </p:nvSpPr>
        <p:spPr>
          <a:xfrm>
            <a:off x="371265" y="1732199"/>
            <a:ext cx="4943684" cy="2387600"/>
          </a:xfrm>
        </p:spPr>
        <p:txBody>
          <a:bodyPr anchor="b">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1BD8CF8-01D2-11F4-7250-4AF730DB640E}"/>
              </a:ext>
            </a:extLst>
          </p:cNvPr>
          <p:cNvSpPr>
            <a:spLocks noGrp="1"/>
          </p:cNvSpPr>
          <p:nvPr>
            <p:ph type="subTitle" idx="1" hasCustomPrompt="1"/>
          </p:nvPr>
        </p:nvSpPr>
        <p:spPr>
          <a:xfrm>
            <a:off x="371265" y="4398716"/>
            <a:ext cx="4943684" cy="1079520"/>
          </a:xfrm>
        </p:spPr>
        <p:txBody>
          <a:bodyPr>
            <a:normAutofit/>
          </a:bodyPr>
          <a:lstStyle>
            <a:lvl1pPr marL="0" indent="0" algn="l">
              <a:buNone/>
              <a:defRPr sz="1500" spc="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88D9EA70-4779-A8D3-F378-92A5FCF41AA6}"/>
              </a:ext>
            </a:extLst>
          </p:cNvPr>
          <p:cNvSpPr>
            <a:spLocks noGrp="1"/>
          </p:cNvSpPr>
          <p:nvPr>
            <p:ph type="ftr" sz="quarter" idx="11"/>
          </p:nvPr>
        </p:nvSpPr>
        <p:spPr>
          <a:xfrm>
            <a:off x="371264" y="6301529"/>
            <a:ext cx="4943685" cy="365125"/>
          </a:xfrm>
          <a:prstGeom prst="rect">
            <a:avLst/>
          </a:prstGeom>
        </p:spPr>
        <p:txBody>
          <a:bodyPr/>
          <a:lstStyle>
            <a:lvl1pPr algn="l">
              <a:defRPr sz="1000">
                <a:latin typeface="Century Gothic" panose="020B0502020202020204" pitchFamily="34" charset="0"/>
              </a:defRPr>
            </a:lvl1pPr>
          </a:lstStyle>
          <a:p>
            <a:endParaRPr lang="en-US" dirty="0"/>
          </a:p>
        </p:txBody>
      </p:sp>
      <p:cxnSp>
        <p:nvCxnSpPr>
          <p:cNvPr id="10" name="Straight Connector 9">
            <a:extLst>
              <a:ext uri="{FF2B5EF4-FFF2-40B4-BE49-F238E27FC236}">
                <a16:creationId xmlns:a16="http://schemas.microsoft.com/office/drawing/2014/main" id="{28A741E5-30F1-422E-8568-EAEDD9273621}"/>
              </a:ext>
            </a:extLst>
          </p:cNvPr>
          <p:cNvCxnSpPr/>
          <p:nvPr userDrawn="1"/>
        </p:nvCxnSpPr>
        <p:spPr>
          <a:xfrm>
            <a:off x="473530" y="425359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A959E8-9CDC-665F-C794-50C290E4B2BF}"/>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6" name="TextBox 5">
            <a:extLst>
              <a:ext uri="{FF2B5EF4-FFF2-40B4-BE49-F238E27FC236}">
                <a16:creationId xmlns:a16="http://schemas.microsoft.com/office/drawing/2014/main" id="{9B842F59-42F6-8BC4-75FC-C5C1FF3A93D6}"/>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42011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40D5-D162-9B43-E122-D61845223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90C09-8C1C-2A6A-76EA-CB9BEB5025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E9B385F-6EEB-ACCE-2E03-B0EE89139FB0}"/>
              </a:ext>
            </a:extLst>
          </p:cNvPr>
          <p:cNvSpPr>
            <a:spLocks noGrp="1"/>
          </p:cNvSpPr>
          <p:nvPr>
            <p:ph type="sldNum" sz="quarter" idx="4"/>
          </p:nvPr>
        </p:nvSpPr>
        <p:spPr>
          <a:xfrm>
            <a:off x="11081656" y="6233956"/>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sp>
        <p:nvSpPr>
          <p:cNvPr id="4" name="TextBox 3">
            <a:extLst>
              <a:ext uri="{FF2B5EF4-FFF2-40B4-BE49-F238E27FC236}">
                <a16:creationId xmlns:a16="http://schemas.microsoft.com/office/drawing/2014/main" id="{7231B168-7D66-BDE1-1546-1F38F021AFDE}"/>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Tree>
    <p:extLst>
      <p:ext uri="{BB962C8B-B14F-4D97-AF65-F5344CB8AC3E}">
        <p14:creationId xmlns:p14="http://schemas.microsoft.com/office/powerpoint/2010/main" val="346119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A4CD-ED43-A0D6-E60E-0C22B6467B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615A0-DBBF-9C6B-74BC-14BAF53AA1F7}"/>
              </a:ext>
            </a:extLst>
          </p:cNvPr>
          <p:cNvSpPr>
            <a:spLocks noGrp="1"/>
          </p:cNvSpPr>
          <p:nvPr>
            <p:ph type="title" hasCustomPrompt="1"/>
          </p:nvPr>
        </p:nvSpPr>
        <p:spPr>
          <a:xfrm>
            <a:off x="2164950" y="981415"/>
            <a:ext cx="7318683" cy="2852737"/>
          </a:xfrm>
        </p:spPr>
        <p:txBody>
          <a:bodyPr anchor="b">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FC08ED3-72D4-80C1-C019-D02E00D764DE}"/>
              </a:ext>
            </a:extLst>
          </p:cNvPr>
          <p:cNvSpPr>
            <a:spLocks noGrp="1"/>
          </p:cNvSpPr>
          <p:nvPr>
            <p:ph type="body" idx="1"/>
          </p:nvPr>
        </p:nvSpPr>
        <p:spPr>
          <a:xfrm>
            <a:off x="2164950" y="4115866"/>
            <a:ext cx="7318683"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782DB2C-6BAE-1F71-FAE7-47C5BC3DB3B3}"/>
              </a:ext>
            </a:extLst>
          </p:cNvPr>
          <p:cNvSpPr>
            <a:spLocks noGrp="1"/>
          </p:cNvSpPr>
          <p:nvPr>
            <p:ph type="sldNum" sz="quarter" idx="12"/>
          </p:nvPr>
        </p:nvSpPr>
        <p:spPr>
          <a:xfrm>
            <a:off x="10408444" y="6406479"/>
            <a:ext cx="1690222" cy="365125"/>
          </a:xfrm>
          <a:prstGeom prst="rect">
            <a:avLst/>
          </a:prstGeom>
        </p:spPr>
        <p:txBody>
          <a:bodyPr anchor="ctr"/>
          <a:lstStyle>
            <a:lvl1pPr>
              <a:defRPr sz="900">
                <a:solidFill>
                  <a:schemeClr val="bg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dirty="0"/>
          </a:p>
        </p:txBody>
      </p:sp>
      <p:pic>
        <p:nvPicPr>
          <p:cNvPr id="9" name="Picture 8">
            <a:extLst>
              <a:ext uri="{FF2B5EF4-FFF2-40B4-BE49-F238E27FC236}">
                <a16:creationId xmlns:a16="http://schemas.microsoft.com/office/drawing/2014/main" id="{6B2D82D9-5D39-5831-FDB9-F28209BE2F48}"/>
              </a:ext>
            </a:extLst>
          </p:cNvPr>
          <p:cNvPicPr>
            <a:picLocks noChangeAspect="1"/>
          </p:cNvPicPr>
          <p:nvPr userDrawn="1"/>
        </p:nvPicPr>
        <p:blipFill>
          <a:blip r:embed="rId3"/>
          <a:stretch>
            <a:fillRect/>
          </a:stretch>
        </p:blipFill>
        <p:spPr>
          <a:xfrm>
            <a:off x="10158219" y="295769"/>
            <a:ext cx="1212998" cy="579871"/>
          </a:xfrm>
          <a:prstGeom prst="rect">
            <a:avLst/>
          </a:prstGeom>
        </p:spPr>
      </p:pic>
      <p:cxnSp>
        <p:nvCxnSpPr>
          <p:cNvPr id="7" name="Straight Connector 6">
            <a:extLst>
              <a:ext uri="{FF2B5EF4-FFF2-40B4-BE49-F238E27FC236}">
                <a16:creationId xmlns:a16="http://schemas.microsoft.com/office/drawing/2014/main" id="{CE0EC9E3-8213-69EC-2AE6-39E046216D64}"/>
              </a:ext>
            </a:extLst>
          </p:cNvPr>
          <p:cNvCxnSpPr/>
          <p:nvPr userDrawn="1"/>
        </p:nvCxnSpPr>
        <p:spPr>
          <a:xfrm>
            <a:off x="2289268" y="397927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88DF89-0264-CDFF-C6CA-7A931757B484}"/>
              </a:ext>
            </a:extLst>
          </p:cNvPr>
          <p:cNvSpPr txBox="1"/>
          <p:nvPr userDrawn="1"/>
        </p:nvSpPr>
        <p:spPr>
          <a:xfrm>
            <a:off x="576615" y="6552064"/>
            <a:ext cx="825867" cy="230832"/>
          </a:xfrm>
          <a:prstGeom prst="rect">
            <a:avLst/>
          </a:prstGeom>
          <a:noFill/>
        </p:spPr>
        <p:txBody>
          <a:bodyPr wrap="none" rtlCol="0">
            <a:spAutoFit/>
          </a:bodyPr>
          <a:lstStyle/>
          <a:p>
            <a:pPr algn="r"/>
            <a:r>
              <a:rPr lang="sk-SK" sz="900" dirty="0">
                <a:solidFill>
                  <a:srgbClr val="FFFFFF"/>
                </a:solidFill>
              </a:rPr>
              <a:t>© 20</a:t>
            </a:r>
            <a:r>
              <a:rPr lang="en-US" sz="900" dirty="0">
                <a:solidFill>
                  <a:srgbClr val="FFFFFF"/>
                </a:solidFill>
              </a:rPr>
              <a:t>23</a:t>
            </a:r>
            <a:r>
              <a:rPr lang="sk-SK" sz="900" dirty="0">
                <a:solidFill>
                  <a:srgbClr val="FFFFFF"/>
                </a:solidFill>
              </a:rPr>
              <a:t> IAEG</a:t>
            </a:r>
            <a:r>
              <a:rPr lang="sk-SK" sz="900" baseline="30000" dirty="0">
                <a:solidFill>
                  <a:srgbClr val="FFFFFF"/>
                </a:solidFill>
              </a:rPr>
              <a:t>®</a:t>
            </a:r>
          </a:p>
        </p:txBody>
      </p:sp>
    </p:spTree>
    <p:extLst>
      <p:ext uri="{BB962C8B-B14F-4D97-AF65-F5344CB8AC3E}">
        <p14:creationId xmlns:p14="http://schemas.microsoft.com/office/powerpoint/2010/main" val="291295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AADF8-E93F-F33F-EF52-92D6FF639C19}"/>
              </a:ext>
            </a:extLst>
          </p:cNvPr>
          <p:cNvGrpSpPr/>
          <p:nvPr userDrawn="1"/>
        </p:nvGrpSpPr>
        <p:grpSpPr>
          <a:xfrm>
            <a:off x="0" y="-1"/>
            <a:ext cx="12192000" cy="6858001"/>
            <a:chOff x="0" y="-1"/>
            <a:chExt cx="12192000" cy="6858001"/>
          </a:xfrm>
        </p:grpSpPr>
        <p:pic>
          <p:nvPicPr>
            <p:cNvPr id="3" name="Picture 2">
              <a:extLst>
                <a:ext uri="{FF2B5EF4-FFF2-40B4-BE49-F238E27FC236}">
                  <a16:creationId xmlns:a16="http://schemas.microsoft.com/office/drawing/2014/main" id="{FB945583-F86D-946C-E79B-41E00AF95085}"/>
                </a:ext>
              </a:extLst>
            </p:cNvPr>
            <p:cNvPicPr>
              <a:picLocks noChangeAspect="1"/>
            </p:cNvPicPr>
            <p:nvPr/>
          </p:nvPicPr>
          <p:blipFill rotWithShape="1">
            <a:blip r:embed="rId2"/>
            <a:srcRect l="2214" t="2731" b="4824"/>
            <a:stretch/>
          </p:blipFill>
          <p:spPr>
            <a:xfrm>
              <a:off x="0" y="-1"/>
              <a:ext cx="12192000" cy="6858001"/>
            </a:xfrm>
            <a:prstGeom prst="rect">
              <a:avLst/>
            </a:prstGeom>
          </p:spPr>
        </p:pic>
        <p:pic>
          <p:nvPicPr>
            <p:cNvPr id="4" name="Picture 3">
              <a:extLst>
                <a:ext uri="{FF2B5EF4-FFF2-40B4-BE49-F238E27FC236}">
                  <a16:creationId xmlns:a16="http://schemas.microsoft.com/office/drawing/2014/main" id="{D8E1869A-87C4-7133-53FF-9AAE851A4A89}"/>
                </a:ext>
              </a:extLst>
            </p:cNvPr>
            <p:cNvPicPr>
              <a:picLocks noChangeAspect="1"/>
            </p:cNvPicPr>
            <p:nvPr/>
          </p:nvPicPr>
          <p:blipFill>
            <a:blip r:embed="rId3"/>
            <a:stretch>
              <a:fillRect/>
            </a:stretch>
          </p:blipFill>
          <p:spPr>
            <a:xfrm>
              <a:off x="4560663" y="2402753"/>
              <a:ext cx="3277708" cy="1026247"/>
            </a:xfrm>
            <a:prstGeom prst="rect">
              <a:avLst/>
            </a:prstGeom>
          </p:spPr>
        </p:pic>
        <p:sp>
          <p:nvSpPr>
            <p:cNvPr id="5" name="TextBox 4">
              <a:extLst>
                <a:ext uri="{FF2B5EF4-FFF2-40B4-BE49-F238E27FC236}">
                  <a16:creationId xmlns:a16="http://schemas.microsoft.com/office/drawing/2014/main" id="{BC7033DA-BDE5-9433-ADB6-EA09E1416516}"/>
                </a:ext>
              </a:extLst>
            </p:cNvPr>
            <p:cNvSpPr txBox="1"/>
            <p:nvPr/>
          </p:nvSpPr>
          <p:spPr>
            <a:xfrm>
              <a:off x="0" y="6581001"/>
              <a:ext cx="12192000" cy="230832"/>
            </a:xfrm>
            <a:prstGeom prst="rect">
              <a:avLst/>
            </a:prstGeom>
            <a:noFill/>
          </p:spPr>
          <p:txBody>
            <a:bodyPr wrap="square" rtlCol="0">
              <a:spAutoFit/>
            </a:bodyPr>
            <a:lstStyle/>
            <a:p>
              <a:pPr algn="ctr"/>
              <a:r>
                <a:rPr lang="sk-SK" sz="900" dirty="0">
                  <a:solidFill>
                    <a:schemeClr val="bg1"/>
                  </a:solidFill>
                  <a:latin typeface="Century Gothic" panose="020B0502020202020204" pitchFamily="34" charset="0"/>
                </a:rPr>
                <a:t>© 202</a:t>
              </a:r>
              <a:r>
                <a:rPr lang="en-US" sz="900" dirty="0">
                  <a:solidFill>
                    <a:schemeClr val="bg1"/>
                  </a:solidFill>
                  <a:latin typeface="Century Gothic" panose="020B0502020202020204" pitchFamily="34" charset="0"/>
                </a:rPr>
                <a:t>3</a:t>
              </a:r>
              <a:r>
                <a:rPr lang="sk-SK" sz="900" dirty="0">
                  <a:solidFill>
                    <a:schemeClr val="bg1"/>
                  </a:solidFill>
                  <a:latin typeface="Century Gothic" panose="020B0502020202020204" pitchFamily="34" charset="0"/>
                </a:rPr>
                <a:t> IAEG</a:t>
              </a:r>
              <a:r>
                <a:rPr lang="sk-SK" sz="900" baseline="30000" dirty="0">
                  <a:solidFill>
                    <a:schemeClr val="bg1"/>
                  </a:solidFill>
                  <a:latin typeface="Century Gothic" panose="020B0502020202020204" pitchFamily="34" charset="0"/>
                </a:rPr>
                <a:t>®</a:t>
              </a:r>
            </a:p>
          </p:txBody>
        </p:sp>
      </p:grpSp>
    </p:spTree>
    <p:extLst>
      <p:ext uri="{BB962C8B-B14F-4D97-AF65-F5344CB8AC3E}">
        <p14:creationId xmlns:p14="http://schemas.microsoft.com/office/powerpoint/2010/main" val="7996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4F5CCA-CD54-0260-DFAE-61BB740F73D6}"/>
              </a:ext>
            </a:extLst>
          </p:cNvPr>
          <p:cNvPicPr>
            <a:picLocks noChangeAspect="1"/>
          </p:cNvPicPr>
          <p:nvPr userDrawn="1"/>
        </p:nvPicPr>
        <p:blipFill rotWithShape="1">
          <a:blip r:embed="rId6"/>
          <a:srcRect t="22862"/>
          <a:stretch/>
        </p:blipFill>
        <p:spPr>
          <a:xfrm>
            <a:off x="10971998" y="-1"/>
            <a:ext cx="1220002" cy="2220687"/>
          </a:xfrm>
          <a:prstGeom prst="rect">
            <a:avLst/>
          </a:prstGeom>
        </p:spPr>
      </p:pic>
      <p:sp>
        <p:nvSpPr>
          <p:cNvPr id="2" name="Title Placeholder 1">
            <a:extLst>
              <a:ext uri="{FF2B5EF4-FFF2-40B4-BE49-F238E27FC236}">
                <a16:creationId xmlns:a16="http://schemas.microsoft.com/office/drawing/2014/main" id="{8D623E52-67CA-9F8B-3621-D872A38E1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582D50-3262-6467-33D0-C3033676B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4D11118-0331-9C77-D497-4BD5EE6F7744}"/>
              </a:ext>
            </a:extLst>
          </p:cNvPr>
          <p:cNvSpPr>
            <a:spLocks noGrp="1"/>
          </p:cNvSpPr>
          <p:nvPr>
            <p:ph type="sldNum" sz="quarter" idx="4"/>
          </p:nvPr>
        </p:nvSpPr>
        <p:spPr>
          <a:xfrm>
            <a:off x="11090854" y="6212929"/>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pic>
        <p:nvPicPr>
          <p:cNvPr id="9" name="Picture 8">
            <a:extLst>
              <a:ext uri="{FF2B5EF4-FFF2-40B4-BE49-F238E27FC236}">
                <a16:creationId xmlns:a16="http://schemas.microsoft.com/office/drawing/2014/main" id="{C348961E-0078-C5E7-DA55-140265E0C354}"/>
              </a:ext>
            </a:extLst>
          </p:cNvPr>
          <p:cNvPicPr>
            <a:picLocks noChangeAspect="1"/>
          </p:cNvPicPr>
          <p:nvPr userDrawn="1"/>
        </p:nvPicPr>
        <p:blipFill>
          <a:blip r:embed="rId7"/>
          <a:stretch>
            <a:fillRect/>
          </a:stretch>
        </p:blipFill>
        <p:spPr>
          <a:xfrm>
            <a:off x="121590" y="6363929"/>
            <a:ext cx="825467" cy="394613"/>
          </a:xfrm>
          <a:prstGeom prst="rect">
            <a:avLst/>
          </a:prstGeom>
        </p:spPr>
      </p:pic>
      <p:cxnSp>
        <p:nvCxnSpPr>
          <p:cNvPr id="11" name="Straight Connector 10">
            <a:extLst>
              <a:ext uri="{FF2B5EF4-FFF2-40B4-BE49-F238E27FC236}">
                <a16:creationId xmlns:a16="http://schemas.microsoft.com/office/drawing/2014/main" id="{187D5F4A-173F-2AEB-8B30-13FC199EECDE}"/>
              </a:ext>
            </a:extLst>
          </p:cNvPr>
          <p:cNvCxnSpPr>
            <a:cxnSpLocks/>
          </p:cNvCxnSpPr>
          <p:nvPr userDrawn="1"/>
        </p:nvCxnSpPr>
        <p:spPr>
          <a:xfrm>
            <a:off x="1110344" y="6590211"/>
            <a:ext cx="104698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0C5741-CD64-CE82-CBAA-73CCDD33A4D0}"/>
              </a:ext>
            </a:extLst>
          </p:cNvPr>
          <p:cNvPicPr>
            <a:picLocks noChangeAspect="1"/>
          </p:cNvPicPr>
          <p:nvPr userDrawn="1"/>
        </p:nvPicPr>
        <p:blipFill>
          <a:blip r:embed="rId8"/>
          <a:stretch>
            <a:fillRect/>
          </a:stretch>
        </p:blipFill>
        <p:spPr>
          <a:xfrm flipH="1">
            <a:off x="-1" y="4353020"/>
            <a:ext cx="516777" cy="1292497"/>
          </a:xfrm>
          <a:prstGeom prst="rect">
            <a:avLst/>
          </a:prstGeom>
        </p:spPr>
      </p:pic>
      <p:sp>
        <p:nvSpPr>
          <p:cNvPr id="4" name="TextBox 3">
            <a:extLst>
              <a:ext uri="{FF2B5EF4-FFF2-40B4-BE49-F238E27FC236}">
                <a16:creationId xmlns:a16="http://schemas.microsoft.com/office/drawing/2014/main" id="{7F87E3EC-82B5-C626-0C37-7FAF1AB380D9}"/>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5" name="TextBox 4">
            <a:extLst>
              <a:ext uri="{FF2B5EF4-FFF2-40B4-BE49-F238E27FC236}">
                <a16:creationId xmlns:a16="http://schemas.microsoft.com/office/drawing/2014/main" id="{6121B021-F964-73B6-ED7D-FB0EE0E717A1}"/>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292524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hf hdr="0" ftr="0" dt="0"/>
  <p:txStyles>
    <p:titleStyle>
      <a:lvl1pPr algn="l" defTabSz="914400" rtl="0" eaLnBrk="1" latinLnBrk="0" hangingPunct="1">
        <a:lnSpc>
          <a:spcPct val="9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ema.net/)" TargetMode="External"/><Relationship Id="rId2" Type="http://schemas.openxmlformats.org/officeDocument/2006/relationships/hyperlink" Target="http://www.quality.org/)" TargetMode="External"/><Relationship Id="rId1" Type="http://schemas.openxmlformats.org/officeDocument/2006/relationships/slideLayout" Target="../slideLayouts/slideLayout2.xml"/><Relationship Id="rId6" Type="http://schemas.openxmlformats.org/officeDocument/2006/relationships/hyperlink" Target="mailto:questions@iaeg.com" TargetMode="External"/><Relationship Id="rId5" Type="http://schemas.openxmlformats.org/officeDocument/2006/relationships/hyperlink" Target="http://www.IAF.nu/" TargetMode="External"/><Relationship Id="rId4" Type="http://schemas.openxmlformats.org/officeDocument/2006/relationships/hyperlink" Target="http://www.bsigroup.com/)" TargetMode="External"/></Relationships>
</file>

<file path=ppt/slides/_rels/slide6.xml.rels><?xml version="1.0" encoding="UTF-8" standalone="yes"?>
<Relationships xmlns="http://schemas.openxmlformats.org/package/2006/relationships"><Relationship Id="rId2" Type="http://schemas.microsoft.com/office/2018/10/relationships/comments" Target="../comments/modernComment_11A_AE2426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28C252-8B85-BD1A-503F-1DF050448D3C}"/>
              </a:ext>
            </a:extLst>
          </p:cNvPr>
          <p:cNvSpPr>
            <a:spLocks noGrp="1"/>
          </p:cNvSpPr>
          <p:nvPr>
            <p:ph type="ctrTitle"/>
          </p:nvPr>
        </p:nvSpPr>
        <p:spPr/>
        <p:txBody>
          <a:bodyPr>
            <a:normAutofit/>
          </a:bodyPr>
          <a:lstStyle/>
          <a:p>
            <a:r>
              <a:rPr lang="pt-BR" dirty="0"/>
              <a:t>IAEG EMS Estrutura de Maturidade - Verificação</a:t>
            </a:r>
            <a:endParaRPr lang="en-US" dirty="0"/>
          </a:p>
        </p:txBody>
      </p:sp>
      <p:sp>
        <p:nvSpPr>
          <p:cNvPr id="8" name="Subtitle 7">
            <a:extLst>
              <a:ext uri="{FF2B5EF4-FFF2-40B4-BE49-F238E27FC236}">
                <a16:creationId xmlns:a16="http://schemas.microsoft.com/office/drawing/2014/main" id="{DDEEF4AD-6CCC-C843-9B9B-232F6897B76B}"/>
              </a:ext>
            </a:extLst>
          </p:cNvPr>
          <p:cNvSpPr>
            <a:spLocks noGrp="1"/>
          </p:cNvSpPr>
          <p:nvPr>
            <p:ph type="subTitle" idx="1"/>
          </p:nvPr>
        </p:nvSpPr>
        <p:spPr/>
        <p:txBody>
          <a:bodyPr/>
          <a:lstStyle/>
          <a:p>
            <a:r>
              <a:rPr lang="pt-BR" dirty="0"/>
              <a:t>REQUISITOS DE QUALIFICAÇÃO DE AUTO AVALIADOR E AUDITOR</a:t>
            </a:r>
            <a:endParaRPr lang="en-US" dirty="0"/>
          </a:p>
        </p:txBody>
      </p:sp>
    </p:spTree>
    <p:extLst>
      <p:ext uri="{BB962C8B-B14F-4D97-AF65-F5344CB8AC3E}">
        <p14:creationId xmlns:p14="http://schemas.microsoft.com/office/powerpoint/2010/main" val="272599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err="1"/>
              <a:t>Introdução</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fontScale="77500" lnSpcReduction="20000"/>
          </a:bodyPr>
          <a:lstStyle/>
          <a:p>
            <a:pPr marL="0" indent="0">
              <a:buNone/>
            </a:pPr>
            <a:r>
              <a:rPr lang="pt-BR" dirty="0"/>
              <a:t>A avaliação do nível de maturidade de um Sistema de Gestão Ambiental em relação aos requisites descritos no IAEG EMS Estrutura de Maturidade pode ser feita por meito de autoavaliação para o Nível Fundamental, usando o check-list de verificação do IAEG. A conformidade com os requisites neste nível será comfirmada e assinada pelo Diretor, Secretário da Empresa ou Equivalente ao diretor , usando o modelo IAEG para autoavaliação  (substituir por nome e link para o modelo). A qualificação do Auto avaliador está descrita na próxima página.</a:t>
            </a:r>
          </a:p>
          <a:p>
            <a:pPr marL="0" indent="0">
              <a:buNone/>
            </a:pPr>
            <a:r>
              <a:rPr lang="pt-BR" dirty="0"/>
              <a:t>A avaliação em relação aos requisites de nível Avançado e Líder precisa ser feita por meio de uma avaliação de terceiros, por um auditor qualificado. A lista de verificação da IAEG deve ser preenchida. A conformidade com os requisites para níveis Avançado e Líder será confirmada e assinada pelo auditor, usando o modelo IAEG para confirmação de terceiros (substituir por nome e link para o modelo). A qualificação do auditor terceirizado está descrita na próxima página.</a:t>
            </a:r>
          </a:p>
          <a:p>
            <a:pPr marL="0" indent="0">
              <a:buNone/>
            </a:pPr>
            <a:r>
              <a:rPr lang="pt-BR" dirty="0"/>
              <a:t>A Avaliação do nível de Classe Mundial seguirá um processo formal de certificação ISO14001 por um organismo de certificação credenciado.</a:t>
            </a:r>
            <a:endParaRPr lang="en-US" dirty="0"/>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2</a:t>
            </a:fld>
            <a:endParaRPr lang="en-US"/>
          </a:p>
        </p:txBody>
      </p:sp>
    </p:spTree>
    <p:extLst>
      <p:ext uri="{BB962C8B-B14F-4D97-AF65-F5344CB8AC3E}">
        <p14:creationId xmlns:p14="http://schemas.microsoft.com/office/powerpoint/2010/main" val="230584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AUTOAVAIADOR (FUNDACIONAL)</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lnSpcReduction="10000"/>
          </a:bodyPr>
          <a:lstStyle/>
          <a:p>
            <a:pPr marL="299085" marR="5080" indent="-287020">
              <a:lnSpc>
                <a:spcPts val="1730"/>
              </a:lnSpc>
              <a:spcBef>
                <a:spcPts val="310"/>
              </a:spcBef>
              <a:buFont typeface="Arial"/>
              <a:buChar char="•"/>
              <a:tabLst>
                <a:tab pos="299085" algn="l"/>
                <a:tab pos="299720" algn="l"/>
              </a:tabLst>
            </a:pPr>
            <a:r>
              <a:rPr lang="pt-BR" sz="1600" dirty="0">
                <a:solidFill>
                  <a:srgbClr val="414546"/>
                </a:solidFill>
                <a:latin typeface="Century Gothic"/>
                <a:cs typeface="Century Gothic"/>
              </a:rPr>
              <a:t>As empresas que desejam autoavaliar sua conformidade com os requisitos do ’nível fundamental’ do IAEG EMS Estrutura de Maturidade precisam ter uma compreensão dos objetivos e principais elementos de um Sistema de Gestão Ambiental.</a:t>
            </a:r>
            <a:endParaRPr lang="en-US" sz="1600" dirty="0">
              <a:latin typeface="Century Gothic"/>
              <a:cs typeface="Century Gothic"/>
            </a:endParaRPr>
          </a:p>
          <a:p>
            <a:pPr marL="299085" marR="487680" indent="-287020">
              <a:lnSpc>
                <a:spcPts val="1730"/>
              </a:lnSpc>
              <a:spcBef>
                <a:spcPts val="1000"/>
              </a:spcBef>
              <a:buFont typeface="Arial"/>
              <a:buChar char="•"/>
              <a:tabLst>
                <a:tab pos="299085" algn="l"/>
                <a:tab pos="299720" algn="l"/>
              </a:tabLst>
            </a:pPr>
            <a:r>
              <a:rPr lang="pt-BR" sz="1600" dirty="0">
                <a:solidFill>
                  <a:srgbClr val="414546"/>
                </a:solidFill>
                <a:latin typeface="Century Gothic"/>
                <a:cs typeface="Century Gothic"/>
              </a:rPr>
              <a:t>A pessoa que realizar a autoavaliação em nome da empresa terá que participar de um treinamento de Auditor Interno ISO 14001 (2-3 dias)</a:t>
            </a:r>
            <a:endParaRPr lang="en-US" sz="1600" dirty="0">
              <a:latin typeface="Century Gothic"/>
              <a:cs typeface="Century Gothic"/>
            </a:endParaRPr>
          </a:p>
          <a:p>
            <a:pPr marL="0" indent="0">
              <a:lnSpc>
                <a:spcPct val="100000"/>
              </a:lnSpc>
              <a:spcBef>
                <a:spcPts val="780"/>
              </a:spcBef>
              <a:buNone/>
            </a:pPr>
            <a:r>
              <a:rPr lang="en-US" sz="1600" spc="-20" dirty="0">
                <a:solidFill>
                  <a:srgbClr val="414546"/>
                </a:solidFill>
                <a:latin typeface="Century Gothic"/>
                <a:cs typeface="Century Gothic"/>
              </a:rPr>
              <a:t>E:</a:t>
            </a:r>
            <a:endParaRPr lang="en-US" sz="1600" dirty="0">
              <a:latin typeface="Century Gothic"/>
              <a:cs typeface="Century Gothic"/>
            </a:endParaRPr>
          </a:p>
          <a:p>
            <a:pPr marL="299085" marR="487680" indent="-287020">
              <a:lnSpc>
                <a:spcPts val="1730"/>
              </a:lnSpc>
              <a:buFont typeface="Arial"/>
              <a:buChar char="•"/>
              <a:tabLst>
                <a:tab pos="299085" algn="l"/>
                <a:tab pos="299720" algn="l"/>
              </a:tabLst>
            </a:pPr>
            <a:r>
              <a:rPr lang="pt-BR" sz="1600" dirty="0">
                <a:solidFill>
                  <a:srgbClr val="414546"/>
                </a:solidFill>
                <a:latin typeface="Century Gothic"/>
                <a:cs typeface="Century Gothic"/>
              </a:rPr>
              <a:t>A pessoa terá que conhecer o conteúdo do EMS Estrutura de Maturidade</a:t>
            </a:r>
            <a:r>
              <a:rPr lang="en-US" sz="1600" dirty="0">
                <a:solidFill>
                  <a:srgbClr val="414546"/>
                </a:solidFill>
                <a:latin typeface="Century Gothic"/>
              </a:rPr>
              <a:t>:</a:t>
            </a:r>
          </a:p>
          <a:p>
            <a:pPr marL="1442085" lvl="1" indent="-287020">
              <a:lnSpc>
                <a:spcPct val="100000"/>
              </a:lnSpc>
              <a:spcBef>
                <a:spcPts val="310"/>
              </a:spcBef>
              <a:buFont typeface="Arial"/>
              <a:buChar char="•"/>
              <a:tabLst>
                <a:tab pos="1442085" algn="l"/>
                <a:tab pos="1442720" algn="l"/>
              </a:tabLst>
            </a:pPr>
            <a:r>
              <a:rPr lang="en-US" sz="1600" dirty="0" err="1">
                <a:solidFill>
                  <a:srgbClr val="414546"/>
                </a:solidFill>
                <a:latin typeface="Century Gothic"/>
                <a:cs typeface="Century Gothic"/>
              </a:rPr>
              <a:t>Vídeo</a:t>
            </a:r>
            <a:r>
              <a:rPr lang="en-US" sz="1600" dirty="0">
                <a:solidFill>
                  <a:srgbClr val="414546"/>
                </a:solidFill>
                <a:latin typeface="Century Gothic"/>
                <a:cs typeface="Century Gothic"/>
              </a:rPr>
              <a:t> de </a:t>
            </a:r>
            <a:r>
              <a:rPr lang="en-US" sz="1600" dirty="0" err="1">
                <a:solidFill>
                  <a:srgbClr val="414546"/>
                </a:solidFill>
                <a:latin typeface="Century Gothic"/>
                <a:cs typeface="Century Gothic"/>
              </a:rPr>
              <a:t>conscientização</a:t>
            </a:r>
            <a:endParaRPr lang="en-US" sz="1600" dirty="0">
              <a:latin typeface="Century Gothic"/>
              <a:cs typeface="Century Gothic"/>
            </a:endParaRPr>
          </a:p>
          <a:p>
            <a:pPr marL="1442085" lvl="1" indent="-287020">
              <a:lnSpc>
                <a:spcPct val="100000"/>
              </a:lnSpc>
              <a:spcBef>
                <a:spcPts val="310"/>
              </a:spcBef>
              <a:buFont typeface="Arial"/>
              <a:buChar char="•"/>
              <a:tabLst>
                <a:tab pos="1442085" algn="l"/>
                <a:tab pos="1442720" algn="l"/>
              </a:tabLst>
            </a:pPr>
            <a:r>
              <a:rPr lang="pt-BR" sz="1600" dirty="0">
                <a:solidFill>
                  <a:srgbClr val="414546"/>
                </a:solidFill>
                <a:latin typeface="Century Gothic"/>
                <a:cs typeface="Century Gothic"/>
              </a:rPr>
              <a:t>Documentos da Estrutura de Maturidade do IAEG EMS (Requisitos)</a:t>
            </a:r>
            <a:endParaRPr lang="en-US" sz="1600" dirty="0">
              <a:latin typeface="Century Gothic"/>
              <a:cs typeface="Century Gothic"/>
            </a:endParaRPr>
          </a:p>
          <a:p>
            <a:pPr marL="1442085" lvl="1" indent="-287020">
              <a:lnSpc>
                <a:spcPct val="100000"/>
              </a:lnSpc>
              <a:spcBef>
                <a:spcPts val="300"/>
              </a:spcBef>
              <a:buFont typeface="Arial"/>
              <a:buChar char="•"/>
              <a:tabLst>
                <a:tab pos="1442085" algn="l"/>
                <a:tab pos="1442720" algn="l"/>
              </a:tabLst>
            </a:pPr>
            <a:r>
              <a:rPr lang="pt-BR" sz="1600" dirty="0">
                <a:solidFill>
                  <a:srgbClr val="414546"/>
                </a:solidFill>
                <a:latin typeface="Century Gothic"/>
                <a:cs typeface="Century Gothic"/>
              </a:rPr>
              <a:t>Recursos e exemplos da Estrutura de Maturidade do IAEG EMS</a:t>
            </a:r>
            <a:endParaRPr lang="en-US" sz="1600" dirty="0">
              <a:latin typeface="Century Gothic"/>
              <a:cs typeface="Century Gothic"/>
            </a:endParaRPr>
          </a:p>
          <a:p>
            <a:pPr marL="1442085" lvl="1" indent="-287020">
              <a:lnSpc>
                <a:spcPct val="100000"/>
              </a:lnSpc>
              <a:spcBef>
                <a:spcPts val="315"/>
              </a:spcBef>
              <a:buFont typeface="Arial"/>
              <a:buChar char="•"/>
              <a:tabLst>
                <a:tab pos="1442085" algn="l"/>
                <a:tab pos="1442720" algn="l"/>
              </a:tabLst>
            </a:pPr>
            <a:r>
              <a:rPr lang="en-US" sz="1600" dirty="0">
                <a:solidFill>
                  <a:srgbClr val="414546"/>
                </a:solidFill>
                <a:latin typeface="Century Gothic"/>
                <a:cs typeface="Century Gothic"/>
              </a:rPr>
              <a:t>Toolkit de </a:t>
            </a:r>
            <a:r>
              <a:rPr lang="en-US" sz="1600" dirty="0" err="1">
                <a:solidFill>
                  <a:srgbClr val="414546"/>
                </a:solidFill>
                <a:latin typeface="Century Gothic"/>
                <a:cs typeface="Century Gothic"/>
              </a:rPr>
              <a:t>verificação</a:t>
            </a:r>
            <a:endParaRPr lang="en-US" sz="1600" dirty="0">
              <a:latin typeface="Century Gothic"/>
              <a:cs typeface="Century Gothic"/>
            </a:endParaRPr>
          </a:p>
          <a:p>
            <a:pPr marL="1442085" marR="36830" lvl="1" indent="-287020">
              <a:lnSpc>
                <a:spcPts val="1730"/>
              </a:lnSpc>
              <a:spcBef>
                <a:spcPts val="525"/>
              </a:spcBef>
              <a:buFont typeface="Arial"/>
              <a:buChar char="•"/>
              <a:tabLst>
                <a:tab pos="1442085" algn="l"/>
                <a:tab pos="1442720" algn="l"/>
              </a:tabLst>
            </a:pPr>
            <a:r>
              <a:rPr lang="pt-BR" sz="1600" dirty="0">
                <a:solidFill>
                  <a:srgbClr val="414546"/>
                </a:solidFill>
                <a:latin typeface="Century Gothic"/>
                <a:cs typeface="Century Gothic"/>
              </a:rPr>
              <a:t>Teste – Verificação de conhecimento sobre os pontos-chave da estrutura, os recursos e exemplos e os elementos do toolkit  de verificação. Poderia funcionar como um ’resumo executivo’.</a:t>
            </a:r>
            <a:endParaRPr lang="en-US" sz="16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3</a:t>
            </a:fld>
            <a:endParaRPr lang="en-US"/>
          </a:p>
        </p:txBody>
      </p:sp>
    </p:spTree>
    <p:extLst>
      <p:ext uri="{BB962C8B-B14F-4D97-AF65-F5344CB8AC3E}">
        <p14:creationId xmlns:p14="http://schemas.microsoft.com/office/powerpoint/2010/main" val="174895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pt-BR" dirty="0"/>
              <a:t>QUALIFICAÇÃO DE AUDITOR EXTERNO (AVANÇADO E LÍDER)</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838199" y="1825625"/>
            <a:ext cx="11445815" cy="4351338"/>
          </a:xfrm>
        </p:spPr>
        <p:txBody>
          <a:bodyPr>
            <a:noAutofit/>
          </a:bodyPr>
          <a:lstStyle/>
          <a:p>
            <a:pPr marL="0" marR="5080" indent="0">
              <a:lnSpc>
                <a:spcPts val="1730"/>
              </a:lnSpc>
              <a:spcBef>
                <a:spcPts val="310"/>
              </a:spcBef>
              <a:buNone/>
            </a:pPr>
            <a:r>
              <a:rPr lang="pt-BR" sz="1500" dirty="0">
                <a:solidFill>
                  <a:srgbClr val="414546"/>
                </a:solidFill>
                <a:latin typeface="Century Gothic"/>
                <a:cs typeface="Century Gothic"/>
              </a:rPr>
              <a:t>A verificação da conformidade com requisites do IAEG EMS Estrutura de Maturidade para os níveis ‘Avançado’ e ‘Líder’ precise ser feito por auditors qualificados que são externos à empresa.</a:t>
            </a:r>
            <a:endParaRPr lang="en-US" sz="1500" dirty="0">
              <a:latin typeface="Century Gothic"/>
              <a:cs typeface="Century Gothic"/>
            </a:endParaRPr>
          </a:p>
          <a:p>
            <a:pPr marL="0" marR="441959" indent="0">
              <a:lnSpc>
                <a:spcPts val="1730"/>
              </a:lnSpc>
              <a:spcBef>
                <a:spcPts val="1005"/>
              </a:spcBef>
              <a:buNone/>
            </a:pPr>
            <a:r>
              <a:rPr lang="pt-BR" sz="1500" dirty="0">
                <a:solidFill>
                  <a:srgbClr val="414546"/>
                </a:solidFill>
                <a:latin typeface="Century Gothic"/>
                <a:cs typeface="Century Gothic"/>
              </a:rPr>
              <a:t>O auditor qualificado deve ter uma compreensão abrangente dos requisites da ISO14001 e como avaliar a conformidade em relação a esses requisitos para realizer a verificação da conformidade. Existem as seguintes opções de qualificação</a:t>
            </a:r>
            <a:r>
              <a:rPr lang="en-US" sz="1500" spc="-10" dirty="0">
                <a:solidFill>
                  <a:srgbClr val="414546"/>
                </a:solidFill>
                <a:latin typeface="Century Gothic"/>
                <a:cs typeface="Century Gothic"/>
              </a:rPr>
              <a:t>:</a:t>
            </a:r>
            <a:endParaRPr lang="en-US" sz="1500" dirty="0">
              <a:latin typeface="Century Gothic"/>
              <a:cs typeface="Century Gothic"/>
            </a:endParaRPr>
          </a:p>
          <a:p>
            <a:pPr marL="299085" indent="-287020">
              <a:lnSpc>
                <a:spcPct val="100000"/>
              </a:lnSpc>
              <a:spcBef>
                <a:spcPts val="775"/>
              </a:spcBef>
              <a:spcAft>
                <a:spcPts val="0"/>
              </a:spcAft>
              <a:buFont typeface="Arial"/>
              <a:buChar char="•"/>
              <a:tabLst>
                <a:tab pos="299085" algn="l"/>
                <a:tab pos="299720" algn="l"/>
              </a:tabLst>
            </a:pPr>
            <a:r>
              <a:rPr lang="pt-BR" sz="1500" dirty="0">
                <a:solidFill>
                  <a:srgbClr val="414546"/>
                </a:solidFill>
                <a:latin typeface="Century Gothic"/>
                <a:cs typeface="Century Gothic"/>
              </a:rPr>
              <a:t>Opção 1: O auditor é certificado de acordo com um padrão reconhecido (listado no próximo slide)</a:t>
            </a:r>
            <a:endParaRPr lang="en-US" sz="1500" dirty="0">
              <a:latin typeface="Century Gothic"/>
              <a:cs typeface="Century Gothic"/>
            </a:endParaRPr>
          </a:p>
          <a:p>
            <a:pPr marL="12700" marR="3107055" indent="286385">
              <a:lnSpc>
                <a:spcPts val="2730"/>
              </a:lnSpc>
              <a:spcBef>
                <a:spcPts val="220"/>
              </a:spcBef>
              <a:spcAft>
                <a:spcPts val="0"/>
              </a:spcAft>
              <a:buFont typeface="Arial"/>
              <a:buChar char="•"/>
              <a:tabLst>
                <a:tab pos="299085" algn="l"/>
                <a:tab pos="299720" algn="l"/>
              </a:tabLst>
            </a:pPr>
            <a:r>
              <a:rPr lang="pt-BR" sz="1500" dirty="0">
                <a:solidFill>
                  <a:srgbClr val="414546"/>
                </a:solidFill>
                <a:latin typeface="Century Gothic"/>
                <a:cs typeface="Century Gothic"/>
              </a:rPr>
              <a:t>Opção 2: O auditor pertence a um organismo  de certificação acreditada ISO14001</a:t>
            </a:r>
            <a:r>
              <a:rPr lang="en-US" sz="1500" spc="-20" dirty="0">
                <a:solidFill>
                  <a:srgbClr val="414546"/>
                </a:solidFill>
                <a:latin typeface="Century Gothic"/>
                <a:cs typeface="Century Gothic"/>
              </a:rPr>
              <a:t> </a:t>
            </a:r>
          </a:p>
          <a:p>
            <a:pPr marL="12700" marR="3107055" indent="0">
              <a:lnSpc>
                <a:spcPts val="2730"/>
              </a:lnSpc>
              <a:spcBef>
                <a:spcPts val="0"/>
              </a:spcBef>
              <a:spcAft>
                <a:spcPts val="0"/>
              </a:spcAft>
              <a:buNone/>
              <a:tabLst>
                <a:tab pos="299085" algn="l"/>
                <a:tab pos="299720" algn="l"/>
              </a:tabLst>
            </a:pPr>
            <a:r>
              <a:rPr lang="en-US" sz="1500" spc="-20" dirty="0">
                <a:solidFill>
                  <a:srgbClr val="414546"/>
                </a:solidFill>
                <a:latin typeface="Century Gothic"/>
                <a:cs typeface="Century Gothic"/>
              </a:rPr>
              <a:t>E:</a:t>
            </a:r>
            <a:endParaRPr lang="en-US" sz="1500" dirty="0">
              <a:latin typeface="Century Gothic"/>
              <a:cs typeface="Century Gothic"/>
            </a:endParaRPr>
          </a:p>
          <a:p>
            <a:pPr marL="299085" indent="-287020">
              <a:lnSpc>
                <a:spcPct val="100000"/>
              </a:lnSpc>
              <a:spcBef>
                <a:spcPts val="580"/>
              </a:spcBef>
              <a:spcAft>
                <a:spcPts val="0"/>
              </a:spcAft>
              <a:buFont typeface="Arial"/>
              <a:buChar char="•"/>
              <a:tabLst>
                <a:tab pos="299085" algn="l"/>
                <a:tab pos="299720" algn="l"/>
              </a:tabLst>
            </a:pPr>
            <a:r>
              <a:rPr lang="pt-BR" sz="1500" dirty="0">
                <a:solidFill>
                  <a:srgbClr val="414546"/>
                </a:solidFill>
                <a:latin typeface="Century Gothic"/>
                <a:cs typeface="Century Gothic"/>
              </a:rPr>
              <a:t>O auditor alcançou a competência por meio da revisão do IAEG EMS Estrutura de Maturidade</a:t>
            </a:r>
            <a:r>
              <a:rPr lang="en-US" sz="1500" spc="-10" dirty="0">
                <a:solidFill>
                  <a:srgbClr val="414546"/>
                </a:solidFill>
                <a:latin typeface="Century Gothic"/>
                <a:cs typeface="Century Gothic"/>
              </a:rPr>
              <a:t>:</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err="1">
                <a:solidFill>
                  <a:srgbClr val="414546"/>
                </a:solidFill>
                <a:latin typeface="Century Gothic"/>
                <a:cs typeface="Century Gothic"/>
              </a:rPr>
              <a:t>Vídeo</a:t>
            </a:r>
            <a:r>
              <a:rPr lang="en-US" sz="1500" dirty="0">
                <a:solidFill>
                  <a:srgbClr val="414546"/>
                </a:solidFill>
                <a:latin typeface="Century Gothic"/>
                <a:cs typeface="Century Gothic"/>
              </a:rPr>
              <a:t> de </a:t>
            </a:r>
            <a:r>
              <a:rPr lang="en-US" sz="1500" dirty="0" err="1">
                <a:solidFill>
                  <a:srgbClr val="414546"/>
                </a:solidFill>
                <a:latin typeface="Century Gothic"/>
                <a:cs typeface="Century Gothic"/>
              </a:rPr>
              <a:t>conscientização</a:t>
            </a:r>
            <a:endParaRPr lang="en-US" sz="1500" dirty="0">
              <a:latin typeface="Century Gothic"/>
              <a:cs typeface="Century Gothic"/>
            </a:endParaRPr>
          </a:p>
          <a:p>
            <a:pPr marL="1442085" lvl="1" indent="-287020">
              <a:lnSpc>
                <a:spcPct val="100000"/>
              </a:lnSpc>
              <a:spcBef>
                <a:spcPts val="300"/>
              </a:spcBef>
              <a:spcAft>
                <a:spcPts val="0"/>
              </a:spcAft>
              <a:buFont typeface="Arial"/>
              <a:buChar char="•"/>
              <a:tabLst>
                <a:tab pos="1442085" algn="l"/>
                <a:tab pos="1442720" algn="l"/>
              </a:tabLst>
            </a:pPr>
            <a:r>
              <a:rPr lang="pt-BR" sz="1500" dirty="0">
                <a:solidFill>
                  <a:srgbClr val="414546"/>
                </a:solidFill>
                <a:latin typeface="Century Gothic"/>
                <a:cs typeface="Century Gothic"/>
              </a:rPr>
              <a:t>Documento da estrutura de Maturidade do IAEG EMS (Requisitos)</a:t>
            </a:r>
            <a:endParaRPr lang="en-US" sz="1500" dirty="0">
              <a:latin typeface="Century Gothic"/>
              <a:cs typeface="Century Gothic"/>
            </a:endParaRPr>
          </a:p>
          <a:p>
            <a:pPr marL="1442085" lvl="1" indent="-287020">
              <a:lnSpc>
                <a:spcPct val="100000"/>
              </a:lnSpc>
              <a:spcBef>
                <a:spcPts val="310"/>
              </a:spcBef>
              <a:spcAft>
                <a:spcPts val="0"/>
              </a:spcAft>
              <a:buFont typeface="Arial"/>
              <a:buChar char="•"/>
              <a:tabLst>
                <a:tab pos="1442085" algn="l"/>
                <a:tab pos="1442720" algn="l"/>
              </a:tabLst>
            </a:pPr>
            <a:r>
              <a:rPr lang="pt-BR" sz="1500" dirty="0">
                <a:solidFill>
                  <a:srgbClr val="414546"/>
                </a:solidFill>
                <a:latin typeface="Century Gothic"/>
                <a:cs typeface="Century Gothic"/>
              </a:rPr>
              <a:t>Recursos e exemplos da Estrutura de Maturidade IEAG EMS</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a:solidFill>
                  <a:srgbClr val="414546"/>
                </a:solidFill>
                <a:latin typeface="Century Gothic"/>
                <a:cs typeface="Century Gothic"/>
              </a:rPr>
              <a:t>Toolkit de </a:t>
            </a:r>
            <a:r>
              <a:rPr lang="en-US" sz="1500" dirty="0" err="1">
                <a:solidFill>
                  <a:srgbClr val="414546"/>
                </a:solidFill>
                <a:latin typeface="Century Gothic"/>
                <a:cs typeface="Century Gothic"/>
              </a:rPr>
              <a:t>verificação</a:t>
            </a:r>
            <a:r>
              <a:rPr lang="en-US" sz="1500" dirty="0">
                <a:solidFill>
                  <a:srgbClr val="414546"/>
                </a:solidFill>
                <a:latin typeface="Century Gothic"/>
                <a:cs typeface="Century Gothic"/>
              </a:rPr>
              <a:t> </a:t>
            </a:r>
            <a:endParaRPr lang="en-US" sz="1500" dirty="0">
              <a:latin typeface="Century Gothic"/>
              <a:cs typeface="Century Gothic"/>
            </a:endParaRPr>
          </a:p>
          <a:p>
            <a:pPr marL="0" indent="0">
              <a:lnSpc>
                <a:spcPct val="100000"/>
              </a:lnSpc>
              <a:spcBef>
                <a:spcPts val="900"/>
              </a:spcBef>
              <a:buNone/>
            </a:pPr>
            <a:r>
              <a:rPr lang="pt-BR" sz="1500" dirty="0">
                <a:solidFill>
                  <a:srgbClr val="414546"/>
                </a:solidFill>
                <a:latin typeface="Century Gothic"/>
                <a:cs typeface="Century Gothic"/>
              </a:rPr>
              <a:t>e obteve com sucesso uma pontuação no teste de IEAG EMS Estrutura de Maturidade.</a:t>
            </a:r>
            <a:endParaRPr lang="en-US" sz="15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4</a:t>
            </a:fld>
            <a:endParaRPr lang="en-US"/>
          </a:p>
        </p:txBody>
      </p:sp>
    </p:spTree>
    <p:extLst>
      <p:ext uri="{BB962C8B-B14F-4D97-AF65-F5344CB8AC3E}">
        <p14:creationId xmlns:p14="http://schemas.microsoft.com/office/powerpoint/2010/main" val="339182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normAutofit fontScale="90000"/>
          </a:bodyPr>
          <a:lstStyle/>
          <a:p>
            <a:r>
              <a:rPr lang="pt-BR" dirty="0"/>
              <a:t>EXEMPLOS DE ORGANISMOS GLOBAIS DE ACREDITAÇÃO PARA TREINAMENTO DE AUDITORES</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299085" indent="-287020">
              <a:lnSpc>
                <a:spcPct val="100000"/>
              </a:lnSpc>
              <a:spcBef>
                <a:spcPts val="915"/>
              </a:spcBef>
              <a:spcAft>
                <a:spcPts val="0"/>
              </a:spcAft>
              <a:buFont typeface="Arial"/>
              <a:buChar char="•"/>
              <a:tabLst>
                <a:tab pos="299085" algn="l"/>
                <a:tab pos="299720" algn="l"/>
              </a:tabLst>
            </a:pPr>
            <a:r>
              <a:rPr lang="en-US" sz="1800" dirty="0">
                <a:solidFill>
                  <a:srgbClr val="414546"/>
                </a:solidFill>
                <a:latin typeface="Century Gothic"/>
                <a:cs typeface="Century Gothic"/>
              </a:rPr>
              <a:t>Exemplar</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Global</a:t>
            </a:r>
            <a:r>
              <a:rPr lang="en-US" sz="1800" spc="-6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https://exemplarglobal.org/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spcBef>
                <a:spcPts val="815"/>
              </a:spcBef>
              <a:spcAft>
                <a:spcPts val="0"/>
              </a:spcAft>
              <a:buFont typeface="Arial"/>
              <a:buChar char="•"/>
              <a:tabLst>
                <a:tab pos="299085" algn="l"/>
                <a:tab pos="299720" algn="l"/>
              </a:tabLst>
            </a:pPr>
            <a:r>
              <a:rPr lang="en-US" sz="1800" spc="-10" dirty="0">
                <a:solidFill>
                  <a:srgbClr val="414546"/>
                </a:solidFill>
                <a:latin typeface="Century Gothic"/>
                <a:cs typeface="Century Gothic"/>
              </a:rPr>
              <a:t>International</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Register</a:t>
            </a:r>
            <a:r>
              <a:rPr lang="en-US" sz="1800" spc="-1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Certificated</a:t>
            </a:r>
            <a:r>
              <a:rPr lang="en-US" sz="1800" spc="-10"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(IRCA)</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2"/>
              </a:rPr>
              <a:t>www.quality.org/</a:t>
            </a:r>
            <a:r>
              <a:rPr lang="en-US" sz="1800" spc="-10" dirty="0">
                <a:solidFill>
                  <a:srgbClr val="414546"/>
                </a:solidFill>
                <a:latin typeface="Century Gothic"/>
                <a:cs typeface="Century Gothic"/>
                <a:hlinkClick r:id="rId2"/>
              </a:rPr>
              <a:t>)</a:t>
            </a:r>
            <a:r>
              <a:rPr lang="en-US" sz="1800" spc="-20" dirty="0">
                <a:solidFill>
                  <a:srgbClr val="414546"/>
                </a:solidFill>
                <a:latin typeface="Century Gothic"/>
                <a:cs typeface="Century Gothic"/>
              </a:rPr>
              <a:t> </a:t>
            </a:r>
            <a:r>
              <a:rPr lang="en-US" sz="1800" dirty="0" err="1">
                <a:solidFill>
                  <a:srgbClr val="414546"/>
                </a:solidFill>
                <a:latin typeface="Century Gothic"/>
                <a:cs typeface="Century Gothic"/>
              </a:rPr>
              <a:t>ou</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www.irca.org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Institute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Environmental</a:t>
            </a:r>
            <a:r>
              <a:rPr lang="en-US" sz="1800" spc="-30" dirty="0">
                <a:solidFill>
                  <a:srgbClr val="414546"/>
                </a:solidFill>
                <a:latin typeface="Century Gothic"/>
                <a:cs typeface="Century Gothic"/>
              </a:rPr>
              <a:t> </a:t>
            </a:r>
            <a:r>
              <a:rPr lang="en-US" sz="1800" spc="-10" dirty="0">
                <a:solidFill>
                  <a:srgbClr val="414546"/>
                </a:solidFill>
                <a:latin typeface="Century Gothic"/>
                <a:cs typeface="Century Gothic"/>
              </a:rPr>
              <a:t>Management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and</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Assessment</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(IEMA</a:t>
            </a:r>
            <a:r>
              <a:rPr lang="en-US" sz="1800" spc="-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3"/>
              </a:rPr>
              <a:t>www.iema.net/</a:t>
            </a:r>
            <a:r>
              <a:rPr lang="en-US" sz="1800" spc="-10" dirty="0">
                <a:solidFill>
                  <a:srgbClr val="414546"/>
                </a:solidFill>
                <a:latin typeface="Century Gothic"/>
                <a:cs typeface="Century Gothic"/>
                <a:hlinkClick r:id="rId3"/>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PECB</a:t>
            </a:r>
            <a:r>
              <a:rPr lang="en-US" sz="1800" spc="-3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https://pecb.com/</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dirty="0">
                <a:solidFill>
                  <a:srgbClr val="414546"/>
                </a:solidFill>
                <a:latin typeface="Century Gothic"/>
                <a:cs typeface="Century Gothic"/>
              </a:rPr>
              <a:t>BSI</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The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British</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Standards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Institution</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4"/>
              </a:rPr>
              <a:t>www.bsigroup.com/</a:t>
            </a:r>
            <a:r>
              <a:rPr lang="en-US" sz="1800" spc="-10" dirty="0">
                <a:solidFill>
                  <a:srgbClr val="414546"/>
                </a:solidFill>
                <a:latin typeface="Century Gothic"/>
                <a:cs typeface="Century Gothic"/>
                <a:hlinkClick r:id="rId4"/>
              </a:rPr>
              <a:t>)</a:t>
            </a:r>
            <a:endParaRPr lang="en-US" sz="1800" dirty="0">
              <a:latin typeface="Century Gothic"/>
              <a:cs typeface="Century Gothic"/>
            </a:endParaRPr>
          </a:p>
          <a:p>
            <a:pPr marL="299085" marR="5080" indent="-287020">
              <a:lnSpc>
                <a:spcPts val="1730"/>
              </a:lnSpc>
              <a:spcBef>
                <a:spcPts val="1019"/>
              </a:spcBef>
              <a:spcAft>
                <a:spcPts val="0"/>
              </a:spcAft>
              <a:buFont typeface="Arial"/>
              <a:buChar char="•"/>
              <a:tabLst>
                <a:tab pos="299085" algn="l"/>
                <a:tab pos="299720" algn="l"/>
              </a:tabLst>
            </a:pPr>
            <a:r>
              <a:rPr lang="en-US" sz="1800" dirty="0">
                <a:solidFill>
                  <a:srgbClr val="414546"/>
                </a:solidFill>
                <a:latin typeface="Century Gothic"/>
                <a:cs typeface="Century Gothic"/>
              </a:rPr>
              <a:t>IIA</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dirty="0" err="1">
                <a:solidFill>
                  <a:srgbClr val="414546"/>
                </a:solidFill>
                <a:latin typeface="Century Gothic"/>
                <a:cs typeface="Century Gothic"/>
              </a:rPr>
              <a:t>Institue</a:t>
            </a:r>
            <a:r>
              <a:rPr lang="en-US" sz="1800" spc="-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30" dirty="0">
                <a:solidFill>
                  <a:srgbClr val="414546"/>
                </a:solidFill>
                <a:latin typeface="Century Gothic"/>
                <a:cs typeface="Century Gothic"/>
              </a:rPr>
              <a:t> </a:t>
            </a:r>
            <a:r>
              <a:rPr lang="en-US" sz="1800" dirty="0">
                <a:solidFill>
                  <a:srgbClr val="414546"/>
                </a:solidFill>
                <a:latin typeface="Century Gothic"/>
                <a:cs typeface="Century Gothic"/>
              </a:rPr>
              <a:t>Internal</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3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https://na.theiia.org/certification/Pages/Certification.aspx</a:t>
            </a:r>
            <a:r>
              <a:rPr lang="en-US" sz="1800" spc="5" dirty="0">
                <a:solidFill>
                  <a:srgbClr val="0562C1"/>
                </a:solidFill>
                <a:latin typeface="Century Gothic"/>
                <a:cs typeface="Century Gothic"/>
              </a:rPr>
              <a:t> </a:t>
            </a:r>
            <a:r>
              <a:rPr lang="en-US" sz="1800" dirty="0">
                <a:solidFill>
                  <a:srgbClr val="414546"/>
                </a:solidFill>
                <a:latin typeface="Century Gothic"/>
                <a:cs typeface="Century Gothic"/>
              </a:rPr>
              <a:t>e</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Board</a:t>
            </a:r>
            <a:r>
              <a:rPr lang="en-US" sz="1800" spc="-10" dirty="0">
                <a:solidFill>
                  <a:srgbClr val="414546"/>
                </a:solidFill>
                <a:latin typeface="Century Gothic"/>
                <a:cs typeface="Century Gothic"/>
              </a:rPr>
              <a:t> </a:t>
            </a:r>
            <a:r>
              <a:rPr lang="en-US" sz="1800" spc="-25" dirty="0">
                <a:solidFill>
                  <a:srgbClr val="414546"/>
                </a:solidFill>
                <a:latin typeface="Century Gothic"/>
                <a:cs typeface="Century Gothic"/>
              </a:rPr>
              <a:t>of </a:t>
            </a:r>
            <a:r>
              <a:rPr lang="en-US" sz="1800" dirty="0">
                <a:solidFill>
                  <a:srgbClr val="414546"/>
                </a:solidFill>
                <a:latin typeface="Century Gothic"/>
                <a:cs typeface="Century Gothic"/>
              </a:rPr>
              <a:t>Global</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EHS</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Credentials</a:t>
            </a:r>
            <a:r>
              <a:rPr lang="en-US" sz="1800" spc="-45" dirty="0">
                <a:solidFill>
                  <a:srgbClr val="414546"/>
                </a:solidFill>
                <a:latin typeface="Century Gothic"/>
                <a:cs typeface="Century Gothic"/>
              </a:rPr>
              <a:t> </a:t>
            </a:r>
            <a:r>
              <a:rPr lang="en-US" sz="1800" spc="-10" dirty="0">
                <a:solidFill>
                  <a:srgbClr val="414546"/>
                </a:solidFill>
                <a:latin typeface="Century Gothic"/>
                <a:cs typeface="Century Gothic"/>
              </a:rPr>
              <a:t>(https://ehscredentialing.org/)</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85"/>
              </a:spcBef>
              <a:spcAft>
                <a:spcPts val="0"/>
              </a:spcAft>
              <a:buNone/>
            </a:pPr>
            <a:r>
              <a:rPr lang="en-US" sz="1800" dirty="0" err="1">
                <a:solidFill>
                  <a:srgbClr val="414546"/>
                </a:solidFill>
                <a:latin typeface="Century Gothic"/>
                <a:cs typeface="Century Gothic"/>
              </a:rPr>
              <a:t>Veja</a:t>
            </a:r>
            <a:r>
              <a:rPr lang="en-US" sz="1800" dirty="0">
                <a:solidFill>
                  <a:srgbClr val="414546"/>
                </a:solidFill>
                <a:latin typeface="Century Gothic"/>
                <a:cs typeface="Century Gothic"/>
              </a:rPr>
              <a:t> a </a:t>
            </a:r>
            <a:r>
              <a:rPr lang="en-US" sz="1800" dirty="0" err="1">
                <a:solidFill>
                  <a:srgbClr val="414546"/>
                </a:solidFill>
                <a:latin typeface="Century Gothic"/>
                <a:cs typeface="Century Gothic"/>
              </a:rPr>
              <a:t>lista</a:t>
            </a:r>
            <a:r>
              <a:rPr lang="en-US" sz="1800" dirty="0">
                <a:solidFill>
                  <a:srgbClr val="414546"/>
                </a:solidFill>
                <a:latin typeface="Century Gothic"/>
                <a:cs typeface="Century Gothic"/>
              </a:rPr>
              <a:t> </a:t>
            </a:r>
            <a:r>
              <a:rPr lang="en-US" sz="1800" dirty="0" err="1">
                <a:solidFill>
                  <a:srgbClr val="414546"/>
                </a:solidFill>
                <a:latin typeface="Century Gothic"/>
                <a:cs typeface="Century Gothic"/>
              </a:rPr>
              <a:t>em</a:t>
            </a:r>
            <a:r>
              <a:rPr lang="en-US" sz="1800" spc="-4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5"/>
              </a:rPr>
              <a:t>www.IAF.nu</a:t>
            </a:r>
            <a:r>
              <a:rPr lang="en-US" sz="1800" spc="10" dirty="0">
                <a:solidFill>
                  <a:srgbClr val="0562C1"/>
                </a:solidFill>
                <a:latin typeface="Century Gothic"/>
                <a:cs typeface="Century Gothic"/>
              </a:rPr>
              <a:t> </a:t>
            </a:r>
            <a:r>
              <a:rPr lang="pt-BR" sz="1800" dirty="0">
                <a:solidFill>
                  <a:srgbClr val="414546"/>
                </a:solidFill>
                <a:latin typeface="Century Gothic"/>
                <a:cs typeface="Century Gothic"/>
              </a:rPr>
              <a:t>para organismos de acreditação por país</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95"/>
              </a:spcBef>
              <a:spcAft>
                <a:spcPts val="0"/>
              </a:spcAft>
              <a:buNone/>
            </a:pPr>
            <a:r>
              <a:rPr lang="pt-BR" sz="1800" dirty="0">
                <a:solidFill>
                  <a:srgbClr val="414546"/>
                </a:solidFill>
                <a:latin typeface="Century Gothic"/>
                <a:cs typeface="Century Gothic"/>
              </a:rPr>
              <a:t>Note:  Para solicitar atualizações da lista acima, entre em contato com IAEG</a:t>
            </a:r>
            <a:r>
              <a:rPr lang="en-US" sz="1800" dirty="0">
                <a:solidFill>
                  <a:srgbClr val="414546"/>
                </a:solidFill>
                <a:latin typeface="Century Gothic"/>
                <a:cs typeface="Century Gothic"/>
              </a:rPr>
              <a:t>:</a:t>
            </a:r>
            <a:r>
              <a:rPr lang="en-US" sz="1800" spc="-7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6"/>
              </a:rPr>
              <a:t>questions@iaeg.com</a:t>
            </a:r>
            <a:endParaRPr lang="en-US" sz="18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5</a:t>
            </a:fld>
            <a:endParaRPr lang="en-US"/>
          </a:p>
        </p:txBody>
      </p:sp>
    </p:spTree>
    <p:extLst>
      <p:ext uri="{BB962C8B-B14F-4D97-AF65-F5344CB8AC3E}">
        <p14:creationId xmlns:p14="http://schemas.microsoft.com/office/powerpoint/2010/main" val="404780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0" indent="0">
              <a:lnSpc>
                <a:spcPct val="100000"/>
              </a:lnSpc>
              <a:spcBef>
                <a:spcPts val="95"/>
              </a:spcBef>
              <a:spcAft>
                <a:spcPts val="0"/>
              </a:spcAft>
              <a:buNone/>
            </a:pPr>
            <a:r>
              <a:rPr lang="en-US" sz="1500" b="1" spc="-10" dirty="0">
                <a:solidFill>
                  <a:srgbClr val="414546"/>
                </a:solidFill>
                <a:latin typeface="Century Gothic"/>
                <a:cs typeface="Century Gothic"/>
              </a:rPr>
              <a:t>DISCLAIMER</a:t>
            </a:r>
            <a:endParaRPr lang="en-US" sz="1500" dirty="0">
              <a:latin typeface="Century Gothic"/>
              <a:cs typeface="Century Gothic"/>
            </a:endParaRPr>
          </a:p>
          <a:p>
            <a:pPr>
              <a:lnSpc>
                <a:spcPct val="100000"/>
              </a:lnSpc>
              <a:spcAft>
                <a:spcPts val="0"/>
              </a:spcAft>
            </a:pPr>
            <a:endParaRPr lang="en-US" sz="1500" dirty="0">
              <a:latin typeface="Century Gothic"/>
              <a:cs typeface="Century Gothic"/>
            </a:endParaRPr>
          </a:p>
          <a:p>
            <a:pPr marL="0" marR="55244" indent="0">
              <a:spcAft>
                <a:spcPts val="0"/>
              </a:spcAft>
              <a:buNone/>
            </a:pPr>
            <a:r>
              <a:rPr lang="en-US" sz="1500" dirty="0"/>
              <a:t>THIS PROGRAM AND RELATED MATERIALS (COLLECTIVELY, THE “PROGRAM”) IS PROVIDED BY INTERNATIONAL AEROSPACE ENVIRONMENTAL GROUP, INC. (“IAEG”) FOR INFORMATIONAL PURPOSES ONLY. ANY INACCURACY OR OMISSION IS NOT THE RESPONSIBILITY OF IAEG. DETERMINATION OF WHETHER AND/OR HOW TO USE ALL OR ANY PORTION OF THE PROGRAM IS TO BE MADE IN YOUR SOLE AND ABSOLUTE DISCRETION. PRIOR TO USING THE PROGRAM, YOU SHOULD REVIEW IT WITH YOUR OWN LEGAL COUNSEL. NO PART OF THE PROGRAM CONSTITUTES LEGAL ADVICE. USE OF THE PROGRAM IS VOLUNTARY. IAEG DOES NOT MAKE ANY REPRESENTATIONS OR WARRANTIES WITH RESPECT TO THE PROGRAM. IAEG HEREBY DISCLAIMS ALL WARRANTIES OF ANY NATURE, EXPRESS, IMPLIED OR OTHERWISE, OR ARISING FROM TRADE OR CUSTOM, INCLUDING, WITHOUT LIMITATION, ANY IMPLIED WARRANTIES OF MERCHANTABILITY, NONINFRINGEMENT, QUALITY, TITLE, FITNESS FOR A PARTICULAR PURPOSE, COMPLETENESS OR ACCURACY. TO THE FULLEST EXTENT PERMITTED BY APPLICABLE LAWS, IAEG SHALL NOT BE LIABLE FOR ANY LOSSES, EXPENSES OR DAMAGES OF ANY NATURE, INCLUDING, WITHOUT LIMITATION, SPECIAL, INCIDENTAL, PUNITIVE, DIRECT, INDIRECT OR CONSEQUENTIAL DAMAGES OR LOST INCOME OR PROFITS, RESULTING FROM OR ARISING OUT OF A COMPANY’S OR INDIVIDUAL’S USE OF THE PROGRAM, WHETHER ARISING IN TORT, CONTRACT, STATUTE, OR OTHERWISE, EVEN IF ADVISED OF THE POSSIBILITY OF SUCH DAMAGES</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6</a:t>
            </a:fld>
            <a:endParaRPr lang="en-US"/>
          </a:p>
        </p:txBody>
      </p:sp>
    </p:spTree>
    <p:extLst>
      <p:ext uri="{BB962C8B-B14F-4D97-AF65-F5344CB8AC3E}">
        <p14:creationId xmlns:p14="http://schemas.microsoft.com/office/powerpoint/2010/main" val="292160470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8">
      <a:dk1>
        <a:srgbClr val="000000"/>
      </a:dk1>
      <a:lt1>
        <a:srgbClr val="FFFFFF"/>
      </a:lt1>
      <a:dk2>
        <a:srgbClr val="006BA6"/>
      </a:dk2>
      <a:lt2>
        <a:srgbClr val="00966C"/>
      </a:lt2>
      <a:accent1>
        <a:srgbClr val="7A7A7A"/>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8db8f3-84c0-42af-ad78-72a22438cc61" xsi:nil="true"/>
    <lcf76f155ced4ddcb4097134ff3c332f xmlns="833f0945-2644-45ef-b93e-6bb65dd4b4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F2FD1C925A454BAF8E0B1589606838" ma:contentTypeVersion="15" ma:contentTypeDescription="Create a new document." ma:contentTypeScope="" ma:versionID="c92368051007d01ab46345d8de81ba3f">
  <xsd:schema xmlns:xsd="http://www.w3.org/2001/XMLSchema" xmlns:xs="http://www.w3.org/2001/XMLSchema" xmlns:p="http://schemas.microsoft.com/office/2006/metadata/properties" xmlns:ns2="833f0945-2644-45ef-b93e-6bb65dd4b48e" xmlns:ns3="837bad93-df81-4a1d-a861-40349e449ced" xmlns:ns4="f48db8f3-84c0-42af-ad78-72a22438cc61" targetNamespace="http://schemas.microsoft.com/office/2006/metadata/properties" ma:root="true" ma:fieldsID="05d900e9ba5d1bf49d69b838e8b54326" ns2:_="" ns3:_="" ns4:_="">
    <xsd:import namespace="833f0945-2644-45ef-b93e-6bb65dd4b48e"/>
    <xsd:import namespace="837bad93-df81-4a1d-a861-40349e449ced"/>
    <xsd:import namespace="f48db8f3-84c0-42af-ad78-72a22438cc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f0945-2644-45ef-b93e-6bb65dd4b4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b23e0d-b85c-4a1f-8b87-c4f682da75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7bad93-df81-4a1d-a861-40349e449c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db8f3-84c0-42af-ad78-72a22438cc6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fc41f1a-4007-476e-aaa2-f6305c7886f9}" ma:internalName="TaxCatchAll" ma:showField="CatchAllData" ma:web="f48db8f3-84c0-42af-ad78-72a22438c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59A4B-FC3F-47D1-943E-67715AC87380}">
  <ds:schemaRefs>
    <ds:schemaRef ds:uri="http://schemas.microsoft.com/sharepoint/v3/contenttype/forms"/>
  </ds:schemaRefs>
</ds:datastoreItem>
</file>

<file path=customXml/itemProps2.xml><?xml version="1.0" encoding="utf-8"?>
<ds:datastoreItem xmlns:ds="http://schemas.openxmlformats.org/officeDocument/2006/customXml" ds:itemID="{B2DFA44C-094D-473A-B88A-00C9D3EE8912}">
  <ds:schemaRefs>
    <ds:schemaRef ds:uri="833f0945-2644-45ef-b93e-6bb65dd4b48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48db8f3-84c0-42af-ad78-72a22438cc61"/>
    <ds:schemaRef ds:uri="837bad93-df81-4a1d-a861-40349e449ced"/>
    <ds:schemaRef ds:uri="http://www.w3.org/XML/1998/namespace"/>
    <ds:schemaRef ds:uri="http://purl.org/dc/dcmitype/"/>
  </ds:schemaRefs>
</ds:datastoreItem>
</file>

<file path=customXml/itemProps3.xml><?xml version="1.0" encoding="utf-8"?>
<ds:datastoreItem xmlns:ds="http://schemas.openxmlformats.org/officeDocument/2006/customXml" ds:itemID="{B4ED7934-C701-4D87-8284-A59C248B6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f0945-2644-45ef-b93e-6bb65dd4b48e"/>
    <ds:schemaRef ds:uri="837bad93-df81-4a1d-a861-40349e449ced"/>
    <ds:schemaRef ds:uri="f48db8f3-84c0-42af-ad78-72a22438c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{80F073ED-79E3-C64F-9B27-677A8A759918}tf16401378</Template>
  <TotalTime>43</TotalTime>
  <Words>927</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Century Gothic</vt:lpstr>
      <vt:lpstr>Office Theme</vt:lpstr>
      <vt:lpstr>IAEG EMS Estrutura de Maturidade - Verificação</vt:lpstr>
      <vt:lpstr>Introdução</vt:lpstr>
      <vt:lpstr>AUTOAVAIADOR (FUNDACIONAL)</vt:lpstr>
      <vt:lpstr>QUALIFICAÇÃO DE AUDITOR EXTERNO (AVANÇADO E LÍDER)</vt:lpstr>
      <vt:lpstr>EXEMPLOS DE ORGANISMOS GLOBAIS DE ACREDITAÇÃO PARA TREINAMENTO DE AUDITORES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Amanda Myers</cp:lastModifiedBy>
  <cp:revision>39</cp:revision>
  <dcterms:created xsi:type="dcterms:W3CDTF">2022-09-20T13:46:57Z</dcterms:created>
  <dcterms:modified xsi:type="dcterms:W3CDTF">2023-09-14T15:03:48Z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28a332aa-0304-4522-991f-a26f4df4ccbf</vt:lpwstr>
  </property>
  <property fmtid="{D5CDD505-2E9C-101B-9397-08002B2CF9AE}" pid="3" name="MSIP_Label_4447dd6a-a4a1-440b-a6a3-9124ef1ee017_Enabled">
    <vt:lpwstr>true</vt:lpwstr>
  </property>
  <property fmtid="{D5CDD505-2E9C-101B-9397-08002B2CF9AE}" pid="4" name="MSIP_Label_4447dd6a-a4a1-440b-a6a3-9124ef1ee017_SetDate">
    <vt:lpwstr>2022-10-18T18:51:19Z</vt:lpwstr>
  </property>
  <property fmtid="{D5CDD505-2E9C-101B-9397-08002B2CF9AE}" pid="5" name="MSIP_Label_4447dd6a-a4a1-440b-a6a3-9124ef1ee017_Method">
    <vt:lpwstr>Privileged</vt:lpwstr>
  </property>
  <property fmtid="{D5CDD505-2E9C-101B-9397-08002B2CF9AE}" pid="6" name="MSIP_Label_4447dd6a-a4a1-440b-a6a3-9124ef1ee017_Name">
    <vt:lpwstr>NO TECH DATA</vt:lpwstr>
  </property>
  <property fmtid="{D5CDD505-2E9C-101B-9397-08002B2CF9AE}" pid="7" name="MSIP_Label_4447dd6a-a4a1-440b-a6a3-9124ef1ee017_SiteId">
    <vt:lpwstr>7a18110d-ef9b-4274-acef-e62ab0fe28ed</vt:lpwstr>
  </property>
  <property fmtid="{D5CDD505-2E9C-101B-9397-08002B2CF9AE}" pid="8" name="MSIP_Label_4447dd6a-a4a1-440b-a6a3-9124ef1ee017_ActionId">
    <vt:lpwstr>0b5becc6-0725-449e-9699-4fef9554239a</vt:lpwstr>
  </property>
  <property fmtid="{D5CDD505-2E9C-101B-9397-08002B2CF9AE}" pid="9" name="MSIP_Label_4447dd6a-a4a1-440b-a6a3-9124ef1ee017_ContentBits">
    <vt:lpwstr>0</vt:lpwstr>
  </property>
  <property fmtid="{D5CDD505-2E9C-101B-9397-08002B2CF9AE}" pid="10" name="ContentTypeId">
    <vt:lpwstr>0x0101009AF2FD1C925A454BAF8E0B1589606838</vt:lpwstr>
  </property>
  <property fmtid="{D5CDD505-2E9C-101B-9397-08002B2CF9AE}" pid="11" name="MediaServiceImageTags">
    <vt:lpwstr/>
  </property>
</Properties>
</file>