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64" r:id="rId5"/>
    <p:sldId id="277" r:id="rId6"/>
    <p:sldId id="278" r:id="rId7"/>
    <p:sldId id="280" r:id="rId8"/>
    <p:sldId id="279" r:id="rId9"/>
    <p:sldId id="281"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B4F7A-BCAD-499D-8966-53D5C3CD3149}" v="2" dt="2023-04-26T22:56:15.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5"/>
    <p:restoredTop sz="97796"/>
  </p:normalViewPr>
  <p:slideViewPr>
    <p:cSldViewPr snapToGrid="0">
      <p:cViewPr varScale="1">
        <p:scale>
          <a:sx n="67" d="100"/>
          <a:sy n="67" d="100"/>
        </p:scale>
        <p:origin x="924" y="44"/>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B7995-1917-4E48-96AA-04A8EBD4DE3C}"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EB6F9-40D1-B345-876E-3F785B557FFE}" type="slidenum">
              <a:rPr lang="en-US" smtClean="0"/>
              <a:t>‹#›</a:t>
            </a:fld>
            <a:endParaRPr lang="en-US"/>
          </a:p>
        </p:txBody>
      </p:sp>
    </p:spTree>
    <p:extLst>
      <p:ext uri="{BB962C8B-B14F-4D97-AF65-F5344CB8AC3E}">
        <p14:creationId xmlns:p14="http://schemas.microsoft.com/office/powerpoint/2010/main" val="42281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FA402-7C74-FBB2-3112-1C503847B98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3E04587-0328-E01C-D007-E08B32D3460B}"/>
              </a:ext>
            </a:extLst>
          </p:cNvPr>
          <p:cNvPicPr>
            <a:picLocks noChangeAspect="1"/>
          </p:cNvPicPr>
          <p:nvPr userDrawn="1"/>
        </p:nvPicPr>
        <p:blipFill>
          <a:blip r:embed="rId3"/>
          <a:stretch>
            <a:fillRect/>
          </a:stretch>
        </p:blipFill>
        <p:spPr>
          <a:xfrm>
            <a:off x="371265" y="373908"/>
            <a:ext cx="1955557" cy="612283"/>
          </a:xfrm>
          <a:prstGeom prst="rect">
            <a:avLst/>
          </a:prstGeom>
        </p:spPr>
      </p:pic>
      <p:sp>
        <p:nvSpPr>
          <p:cNvPr id="2" name="Title 1">
            <a:extLst>
              <a:ext uri="{FF2B5EF4-FFF2-40B4-BE49-F238E27FC236}">
                <a16:creationId xmlns:a16="http://schemas.microsoft.com/office/drawing/2014/main" id="{DA13E531-C195-C1C8-7031-B6E7E53E18DF}"/>
              </a:ext>
            </a:extLst>
          </p:cNvPr>
          <p:cNvSpPr>
            <a:spLocks noGrp="1"/>
          </p:cNvSpPr>
          <p:nvPr>
            <p:ph type="ctrTitle" hasCustomPrompt="1"/>
          </p:nvPr>
        </p:nvSpPr>
        <p:spPr>
          <a:xfrm>
            <a:off x="371265" y="1732199"/>
            <a:ext cx="4943684" cy="2387600"/>
          </a:xfrm>
        </p:spPr>
        <p:txBody>
          <a:bodyPr anchor="b">
            <a:normAutofit/>
          </a:bodyPr>
          <a:lstStyle>
            <a:lvl1pPr algn="l">
              <a:defRPr sz="40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1BD8CF8-01D2-11F4-7250-4AF730DB640E}"/>
              </a:ext>
            </a:extLst>
          </p:cNvPr>
          <p:cNvSpPr>
            <a:spLocks noGrp="1"/>
          </p:cNvSpPr>
          <p:nvPr>
            <p:ph type="subTitle" idx="1" hasCustomPrompt="1"/>
          </p:nvPr>
        </p:nvSpPr>
        <p:spPr>
          <a:xfrm>
            <a:off x="371265" y="4398716"/>
            <a:ext cx="4943684" cy="1079520"/>
          </a:xfrm>
        </p:spPr>
        <p:txBody>
          <a:bodyPr>
            <a:normAutofit/>
          </a:bodyPr>
          <a:lstStyle>
            <a:lvl1pPr marL="0" indent="0" algn="l">
              <a:buNone/>
              <a:defRPr sz="1500" spc="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8D9EA70-4779-A8D3-F378-92A5FCF41AA6}"/>
              </a:ext>
            </a:extLst>
          </p:cNvPr>
          <p:cNvSpPr>
            <a:spLocks noGrp="1"/>
          </p:cNvSpPr>
          <p:nvPr>
            <p:ph type="ftr" sz="quarter" idx="11"/>
          </p:nvPr>
        </p:nvSpPr>
        <p:spPr>
          <a:xfrm>
            <a:off x="371264" y="6301529"/>
            <a:ext cx="4943685" cy="365125"/>
          </a:xfrm>
          <a:prstGeom prst="rect">
            <a:avLst/>
          </a:prstGeom>
        </p:spPr>
        <p:txBody>
          <a:bodyPr/>
          <a:lstStyle>
            <a:lvl1pPr algn="l">
              <a:defRPr sz="1000">
                <a:latin typeface="Century Gothic" panose="020B0502020202020204" pitchFamily="34" charset="0"/>
              </a:defRPr>
            </a:lvl1pPr>
          </a:lstStyle>
          <a:p>
            <a:endParaRPr lang="en-US"/>
          </a:p>
        </p:txBody>
      </p:sp>
      <p:cxnSp>
        <p:nvCxnSpPr>
          <p:cNvPr id="10" name="Straight Connector 9">
            <a:extLst>
              <a:ext uri="{FF2B5EF4-FFF2-40B4-BE49-F238E27FC236}">
                <a16:creationId xmlns:a16="http://schemas.microsoft.com/office/drawing/2014/main" id="{28A741E5-30F1-422E-8568-EAEDD9273621}"/>
              </a:ext>
            </a:extLst>
          </p:cNvPr>
          <p:cNvCxnSpPr/>
          <p:nvPr userDrawn="1"/>
        </p:nvCxnSpPr>
        <p:spPr>
          <a:xfrm>
            <a:off x="473530" y="425359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FA959E8-9CDC-665F-C794-50C290E4B2BF}"/>
              </a:ext>
            </a:extLst>
          </p:cNvPr>
          <p:cNvSpPr txBox="1"/>
          <p:nvPr userDrawn="1"/>
        </p:nvSpPr>
        <p:spPr>
          <a:xfrm>
            <a:off x="11281997" y="6581001"/>
            <a:ext cx="825867" cy="230832"/>
          </a:xfrm>
          <a:prstGeom prst="rect">
            <a:avLst/>
          </a:prstGeom>
          <a:noFill/>
        </p:spPr>
        <p:txBody>
          <a:bodyPr wrap="none" rtlCol="0">
            <a:spAutoFit/>
          </a:bodyPr>
          <a:lstStyle/>
          <a:p>
            <a:pPr algn="r"/>
            <a:r>
              <a:rPr lang="sk-SK" sz="900">
                <a:solidFill>
                  <a:schemeClr val="tx1"/>
                </a:solidFill>
              </a:rPr>
              <a:t>© 20</a:t>
            </a:r>
            <a:r>
              <a:rPr lang="en-US" sz="900">
                <a:solidFill>
                  <a:schemeClr val="tx1"/>
                </a:solidFill>
              </a:rPr>
              <a:t>23</a:t>
            </a:r>
            <a:r>
              <a:rPr lang="sk-SK" sz="900">
                <a:solidFill>
                  <a:schemeClr val="tx1"/>
                </a:solidFill>
              </a:rPr>
              <a:t> IAEG</a:t>
            </a:r>
            <a:r>
              <a:rPr lang="sk-SK" sz="900" baseline="30000">
                <a:solidFill>
                  <a:schemeClr val="tx1"/>
                </a:solidFill>
              </a:rPr>
              <a:t>®</a:t>
            </a:r>
          </a:p>
        </p:txBody>
      </p:sp>
      <p:sp>
        <p:nvSpPr>
          <p:cNvPr id="6" name="TextBox 5">
            <a:extLst>
              <a:ext uri="{FF2B5EF4-FFF2-40B4-BE49-F238E27FC236}">
                <a16:creationId xmlns:a16="http://schemas.microsoft.com/office/drawing/2014/main" id="{9B842F59-42F6-8BC4-75FC-C5C1FF3A93D6}"/>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a:solidFill>
                  <a:prstClr val="black"/>
                </a:solidFill>
              </a:rPr>
              <a:t>IAEG® Proprietary – Internal Use Only</a:t>
            </a:r>
          </a:p>
        </p:txBody>
      </p:sp>
    </p:spTree>
    <p:extLst>
      <p:ext uri="{BB962C8B-B14F-4D97-AF65-F5344CB8AC3E}">
        <p14:creationId xmlns:p14="http://schemas.microsoft.com/office/powerpoint/2010/main" val="42011759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40D5-D162-9B43-E122-D61845223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90C09-8C1C-2A6A-76EA-CB9BEB5025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E9B385F-6EEB-ACCE-2E03-B0EE89139FB0}"/>
              </a:ext>
            </a:extLst>
          </p:cNvPr>
          <p:cNvSpPr>
            <a:spLocks noGrp="1"/>
          </p:cNvSpPr>
          <p:nvPr>
            <p:ph type="sldNum" sz="quarter" idx="4"/>
          </p:nvPr>
        </p:nvSpPr>
        <p:spPr>
          <a:xfrm>
            <a:off x="11081656" y="6233956"/>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t>‹#›</a:t>
            </a:fld>
            <a:endParaRPr lang="en-US"/>
          </a:p>
        </p:txBody>
      </p:sp>
      <p:sp>
        <p:nvSpPr>
          <p:cNvPr id="4" name="TextBox 3">
            <a:extLst>
              <a:ext uri="{FF2B5EF4-FFF2-40B4-BE49-F238E27FC236}">
                <a16:creationId xmlns:a16="http://schemas.microsoft.com/office/drawing/2014/main" id="{7231B168-7D66-BDE1-1546-1F38F021AFDE}"/>
              </a:ext>
            </a:extLst>
          </p:cNvPr>
          <p:cNvSpPr txBox="1"/>
          <p:nvPr userDrawn="1"/>
        </p:nvSpPr>
        <p:spPr>
          <a:xfrm>
            <a:off x="11281997" y="6581001"/>
            <a:ext cx="825867" cy="230832"/>
          </a:xfrm>
          <a:prstGeom prst="rect">
            <a:avLst/>
          </a:prstGeom>
          <a:noFill/>
        </p:spPr>
        <p:txBody>
          <a:bodyPr wrap="none" rtlCol="0">
            <a:spAutoFit/>
          </a:bodyPr>
          <a:lstStyle/>
          <a:p>
            <a:pPr algn="r"/>
            <a:r>
              <a:rPr lang="sk-SK" sz="900">
                <a:solidFill>
                  <a:schemeClr val="tx1"/>
                </a:solidFill>
              </a:rPr>
              <a:t>© 20</a:t>
            </a:r>
            <a:r>
              <a:rPr lang="en-US" sz="900">
                <a:solidFill>
                  <a:schemeClr val="tx1"/>
                </a:solidFill>
              </a:rPr>
              <a:t>23</a:t>
            </a:r>
            <a:r>
              <a:rPr lang="sk-SK" sz="900">
                <a:solidFill>
                  <a:schemeClr val="tx1"/>
                </a:solidFill>
              </a:rPr>
              <a:t> IAEG</a:t>
            </a:r>
            <a:r>
              <a:rPr lang="sk-SK" sz="900" baseline="30000">
                <a:solidFill>
                  <a:schemeClr val="tx1"/>
                </a:solidFill>
              </a:rPr>
              <a:t>®</a:t>
            </a:r>
          </a:p>
        </p:txBody>
      </p:sp>
    </p:spTree>
    <p:extLst>
      <p:ext uri="{BB962C8B-B14F-4D97-AF65-F5344CB8AC3E}">
        <p14:creationId xmlns:p14="http://schemas.microsoft.com/office/powerpoint/2010/main" val="34611966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AA4CD-ED43-A0D6-E60E-0C22B6467B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615A0-DBBF-9C6B-74BC-14BAF53AA1F7}"/>
              </a:ext>
            </a:extLst>
          </p:cNvPr>
          <p:cNvSpPr>
            <a:spLocks noGrp="1"/>
          </p:cNvSpPr>
          <p:nvPr>
            <p:ph type="title" hasCustomPrompt="1"/>
          </p:nvPr>
        </p:nvSpPr>
        <p:spPr>
          <a:xfrm>
            <a:off x="2164950" y="981415"/>
            <a:ext cx="7318683" cy="2852737"/>
          </a:xfrm>
        </p:spPr>
        <p:txBody>
          <a:bodyPr anchor="b">
            <a:normAutofit/>
          </a:bodyPr>
          <a:lstStyle>
            <a:lvl1pPr>
              <a:defRPr sz="4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FC08ED3-72D4-80C1-C019-D02E00D764DE}"/>
              </a:ext>
            </a:extLst>
          </p:cNvPr>
          <p:cNvSpPr>
            <a:spLocks noGrp="1"/>
          </p:cNvSpPr>
          <p:nvPr>
            <p:ph type="body" idx="1"/>
          </p:nvPr>
        </p:nvSpPr>
        <p:spPr>
          <a:xfrm>
            <a:off x="2164950" y="4115866"/>
            <a:ext cx="7318683" cy="1500187"/>
          </a:xfrm>
        </p:spPr>
        <p:txBody>
          <a:bodyPr/>
          <a:lstStyle>
            <a:lvl1pPr marL="0" indent="0">
              <a:buNone/>
              <a:defRPr sz="24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782DB2C-6BAE-1F71-FAE7-47C5BC3DB3B3}"/>
              </a:ext>
            </a:extLst>
          </p:cNvPr>
          <p:cNvSpPr>
            <a:spLocks noGrp="1"/>
          </p:cNvSpPr>
          <p:nvPr>
            <p:ph type="sldNum" sz="quarter" idx="12"/>
          </p:nvPr>
        </p:nvSpPr>
        <p:spPr>
          <a:xfrm>
            <a:off x="10408444" y="6406479"/>
            <a:ext cx="1690222" cy="365125"/>
          </a:xfrm>
          <a:prstGeom prst="rect">
            <a:avLst/>
          </a:prstGeom>
        </p:spPr>
        <p:txBody>
          <a:bodyPr anchor="ctr"/>
          <a:lstStyle>
            <a:lvl1pPr>
              <a:defRPr sz="900">
                <a:solidFill>
                  <a:schemeClr val="bg1"/>
                </a:solidFill>
                <a:latin typeface="Arial" panose="020B0604020202020204" pitchFamily="34" charset="0"/>
                <a:cs typeface="Arial" panose="020B0604020202020204" pitchFamily="34" charset="0"/>
              </a:defRPr>
            </a:lvl1pPr>
          </a:lstStyle>
          <a:p>
            <a:fld id="{0B2E5B64-CAE8-2849-A1EC-F7A4D4FAAD1C}" type="slidenum">
              <a:rPr lang="en-US" smtClean="0"/>
              <a:t>‹#›</a:t>
            </a:fld>
            <a:endParaRPr lang="en-US"/>
          </a:p>
        </p:txBody>
      </p:sp>
      <p:pic>
        <p:nvPicPr>
          <p:cNvPr id="9" name="Picture 8">
            <a:extLst>
              <a:ext uri="{FF2B5EF4-FFF2-40B4-BE49-F238E27FC236}">
                <a16:creationId xmlns:a16="http://schemas.microsoft.com/office/drawing/2014/main" id="{6B2D82D9-5D39-5831-FDB9-F28209BE2F48}"/>
              </a:ext>
            </a:extLst>
          </p:cNvPr>
          <p:cNvPicPr>
            <a:picLocks noChangeAspect="1"/>
          </p:cNvPicPr>
          <p:nvPr userDrawn="1"/>
        </p:nvPicPr>
        <p:blipFill>
          <a:blip r:embed="rId3"/>
          <a:stretch>
            <a:fillRect/>
          </a:stretch>
        </p:blipFill>
        <p:spPr>
          <a:xfrm>
            <a:off x="10158219" y="295769"/>
            <a:ext cx="1212998" cy="579871"/>
          </a:xfrm>
          <a:prstGeom prst="rect">
            <a:avLst/>
          </a:prstGeom>
        </p:spPr>
      </p:pic>
      <p:cxnSp>
        <p:nvCxnSpPr>
          <p:cNvPr id="7" name="Straight Connector 6">
            <a:extLst>
              <a:ext uri="{FF2B5EF4-FFF2-40B4-BE49-F238E27FC236}">
                <a16:creationId xmlns:a16="http://schemas.microsoft.com/office/drawing/2014/main" id="{CE0EC9E3-8213-69EC-2AE6-39E046216D64}"/>
              </a:ext>
            </a:extLst>
          </p:cNvPr>
          <p:cNvCxnSpPr/>
          <p:nvPr userDrawn="1"/>
        </p:nvCxnSpPr>
        <p:spPr>
          <a:xfrm>
            <a:off x="2289268" y="3979272"/>
            <a:ext cx="84285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88DF89-0264-CDFF-C6CA-7A931757B484}"/>
              </a:ext>
            </a:extLst>
          </p:cNvPr>
          <p:cNvSpPr txBox="1"/>
          <p:nvPr userDrawn="1"/>
        </p:nvSpPr>
        <p:spPr>
          <a:xfrm>
            <a:off x="576615" y="6552064"/>
            <a:ext cx="825867" cy="230832"/>
          </a:xfrm>
          <a:prstGeom prst="rect">
            <a:avLst/>
          </a:prstGeom>
          <a:noFill/>
        </p:spPr>
        <p:txBody>
          <a:bodyPr wrap="none" rtlCol="0">
            <a:spAutoFit/>
          </a:bodyPr>
          <a:lstStyle/>
          <a:p>
            <a:pPr algn="r"/>
            <a:r>
              <a:rPr lang="sk-SK" sz="900">
                <a:solidFill>
                  <a:srgbClr val="FFFFFF"/>
                </a:solidFill>
              </a:rPr>
              <a:t>© 20</a:t>
            </a:r>
            <a:r>
              <a:rPr lang="en-US" sz="900">
                <a:solidFill>
                  <a:srgbClr val="FFFFFF"/>
                </a:solidFill>
              </a:rPr>
              <a:t>23</a:t>
            </a:r>
            <a:r>
              <a:rPr lang="sk-SK" sz="900">
                <a:solidFill>
                  <a:srgbClr val="FFFFFF"/>
                </a:solidFill>
              </a:rPr>
              <a:t> IAEG</a:t>
            </a:r>
            <a:r>
              <a:rPr lang="sk-SK" sz="900" baseline="30000">
                <a:solidFill>
                  <a:srgbClr val="FFFFFF"/>
                </a:solidFill>
              </a:rPr>
              <a:t>®</a:t>
            </a:r>
          </a:p>
        </p:txBody>
      </p:sp>
    </p:spTree>
    <p:extLst>
      <p:ext uri="{BB962C8B-B14F-4D97-AF65-F5344CB8AC3E}">
        <p14:creationId xmlns:p14="http://schemas.microsoft.com/office/powerpoint/2010/main" val="29129503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9AADF8-E93F-F33F-EF52-92D6FF639C19}"/>
              </a:ext>
            </a:extLst>
          </p:cNvPr>
          <p:cNvGrpSpPr/>
          <p:nvPr userDrawn="1"/>
        </p:nvGrpSpPr>
        <p:grpSpPr>
          <a:xfrm>
            <a:off x="0" y="-1"/>
            <a:ext cx="12192000" cy="6858001"/>
            <a:chOff x="0" y="-1"/>
            <a:chExt cx="12192000" cy="6858001"/>
          </a:xfrm>
        </p:grpSpPr>
        <p:pic>
          <p:nvPicPr>
            <p:cNvPr id="3" name="Picture 2">
              <a:extLst>
                <a:ext uri="{FF2B5EF4-FFF2-40B4-BE49-F238E27FC236}">
                  <a16:creationId xmlns:a16="http://schemas.microsoft.com/office/drawing/2014/main" id="{FB945583-F86D-946C-E79B-41E00AF95085}"/>
                </a:ext>
              </a:extLst>
            </p:cNvPr>
            <p:cNvPicPr>
              <a:picLocks noChangeAspect="1"/>
            </p:cNvPicPr>
            <p:nvPr/>
          </p:nvPicPr>
          <p:blipFill>
            <a:blip r:embed="rId2"/>
            <a:srcRect l="2214" t="2731" b="4824"/>
            <a:stretch>
              <a:fillRect/>
            </a:stretch>
          </p:blipFill>
          <p:spPr>
            <a:xfrm>
              <a:off x="0" y="-1"/>
              <a:ext cx="12192000" cy="6858001"/>
            </a:xfrm>
            <a:prstGeom prst="rect">
              <a:avLst/>
            </a:prstGeom>
          </p:spPr>
        </p:pic>
        <p:pic>
          <p:nvPicPr>
            <p:cNvPr id="4" name="Picture 3">
              <a:extLst>
                <a:ext uri="{FF2B5EF4-FFF2-40B4-BE49-F238E27FC236}">
                  <a16:creationId xmlns:a16="http://schemas.microsoft.com/office/drawing/2014/main" id="{D8E1869A-87C4-7133-53FF-9AAE851A4A89}"/>
                </a:ext>
              </a:extLst>
            </p:cNvPr>
            <p:cNvPicPr>
              <a:picLocks noChangeAspect="1"/>
            </p:cNvPicPr>
            <p:nvPr/>
          </p:nvPicPr>
          <p:blipFill>
            <a:blip r:embed="rId3"/>
            <a:stretch>
              <a:fillRect/>
            </a:stretch>
          </p:blipFill>
          <p:spPr>
            <a:xfrm>
              <a:off x="4560663" y="2402753"/>
              <a:ext cx="3277708" cy="1026247"/>
            </a:xfrm>
            <a:prstGeom prst="rect">
              <a:avLst/>
            </a:prstGeom>
          </p:spPr>
        </p:pic>
        <p:sp>
          <p:nvSpPr>
            <p:cNvPr id="5" name="TextBox 4">
              <a:extLst>
                <a:ext uri="{FF2B5EF4-FFF2-40B4-BE49-F238E27FC236}">
                  <a16:creationId xmlns:a16="http://schemas.microsoft.com/office/drawing/2014/main" id="{BC7033DA-BDE5-9433-ADB6-EA09E1416516}"/>
                </a:ext>
              </a:extLst>
            </p:cNvPr>
            <p:cNvSpPr txBox="1"/>
            <p:nvPr/>
          </p:nvSpPr>
          <p:spPr>
            <a:xfrm>
              <a:off x="0" y="6581001"/>
              <a:ext cx="12192000" cy="230832"/>
            </a:xfrm>
            <a:prstGeom prst="rect">
              <a:avLst/>
            </a:prstGeom>
            <a:noFill/>
          </p:spPr>
          <p:txBody>
            <a:bodyPr wrap="square" rtlCol="0">
              <a:spAutoFit/>
            </a:bodyPr>
            <a:lstStyle/>
            <a:p>
              <a:pPr algn="ctr"/>
              <a:r>
                <a:rPr lang="sk-SK" sz="900">
                  <a:solidFill>
                    <a:schemeClr val="bg1"/>
                  </a:solidFill>
                  <a:latin typeface="Century Gothic" panose="020B0502020202020204" pitchFamily="34" charset="0"/>
                </a:rPr>
                <a:t>© 202</a:t>
              </a:r>
              <a:r>
                <a:rPr lang="en-US" sz="900">
                  <a:solidFill>
                    <a:schemeClr val="bg1"/>
                  </a:solidFill>
                  <a:latin typeface="Century Gothic" panose="020B0502020202020204" pitchFamily="34" charset="0"/>
                </a:rPr>
                <a:t>3</a:t>
              </a:r>
              <a:r>
                <a:rPr lang="sk-SK" sz="900">
                  <a:solidFill>
                    <a:schemeClr val="bg1"/>
                  </a:solidFill>
                  <a:latin typeface="Century Gothic" panose="020B0502020202020204" pitchFamily="34" charset="0"/>
                </a:rPr>
                <a:t> IAEG</a:t>
              </a:r>
              <a:r>
                <a:rPr lang="sk-SK" sz="900" baseline="30000">
                  <a:solidFill>
                    <a:schemeClr val="bg1"/>
                  </a:solidFill>
                  <a:latin typeface="Century Gothic" panose="020B0502020202020204" pitchFamily="34" charset="0"/>
                </a:rPr>
                <a:t>®</a:t>
              </a:r>
            </a:p>
          </p:txBody>
        </p:sp>
      </p:grpSp>
    </p:spTree>
    <p:extLst>
      <p:ext uri="{BB962C8B-B14F-4D97-AF65-F5344CB8AC3E}">
        <p14:creationId xmlns:p14="http://schemas.microsoft.com/office/powerpoint/2010/main" val="7996502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4F5CCA-CD54-0260-DFAE-61BB740F73D6}"/>
              </a:ext>
            </a:extLst>
          </p:cNvPr>
          <p:cNvPicPr>
            <a:picLocks noChangeAspect="1"/>
          </p:cNvPicPr>
          <p:nvPr userDrawn="1"/>
        </p:nvPicPr>
        <p:blipFill>
          <a:blip r:embed="rId6"/>
          <a:srcRect t="22862"/>
          <a:stretch>
            <a:fillRect/>
          </a:stretch>
        </p:blipFill>
        <p:spPr>
          <a:xfrm>
            <a:off x="10971998" y="-1"/>
            <a:ext cx="1220002" cy="2220687"/>
          </a:xfrm>
          <a:prstGeom prst="rect">
            <a:avLst/>
          </a:prstGeom>
        </p:spPr>
      </p:pic>
      <p:sp>
        <p:nvSpPr>
          <p:cNvPr id="2" name="Title Placeholder 1">
            <a:extLst>
              <a:ext uri="{FF2B5EF4-FFF2-40B4-BE49-F238E27FC236}">
                <a16:creationId xmlns:a16="http://schemas.microsoft.com/office/drawing/2014/main" id="{8D623E52-67CA-9F8B-3621-D872A38E1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582D50-3262-6467-33D0-C3033676B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4D11118-0331-9C77-D497-4BD5EE6F7744}"/>
              </a:ext>
            </a:extLst>
          </p:cNvPr>
          <p:cNvSpPr>
            <a:spLocks noGrp="1"/>
          </p:cNvSpPr>
          <p:nvPr>
            <p:ph type="sldNum" sz="quarter" idx="4"/>
          </p:nvPr>
        </p:nvSpPr>
        <p:spPr>
          <a:xfrm>
            <a:off x="11090854" y="6212929"/>
            <a:ext cx="1017010" cy="365125"/>
          </a:xfrm>
          <a:prstGeom prst="rect">
            <a:avLst/>
          </a:prstGeom>
        </p:spPr>
        <p:txBody>
          <a:bodyPr anchor="ctr"/>
          <a:lstStyle>
            <a:lvl1pPr algn="r">
              <a:defRPr sz="900">
                <a:solidFill>
                  <a:schemeClr val="tx1"/>
                </a:solidFill>
                <a:latin typeface="Arial" panose="020B0604020202020204" pitchFamily="34" charset="0"/>
                <a:cs typeface="Arial" panose="020B0604020202020204" pitchFamily="34" charset="0"/>
              </a:defRPr>
            </a:lvl1pPr>
          </a:lstStyle>
          <a:p>
            <a:fld id="{0B2E5B64-CAE8-2849-A1EC-F7A4D4FAAD1C}" type="slidenum">
              <a:rPr lang="en-US" smtClean="0"/>
              <a:t>‹#›</a:t>
            </a:fld>
            <a:endParaRPr lang="en-US"/>
          </a:p>
        </p:txBody>
      </p:sp>
      <p:pic>
        <p:nvPicPr>
          <p:cNvPr id="9" name="Picture 8">
            <a:extLst>
              <a:ext uri="{FF2B5EF4-FFF2-40B4-BE49-F238E27FC236}">
                <a16:creationId xmlns:a16="http://schemas.microsoft.com/office/drawing/2014/main" id="{C348961E-0078-C5E7-DA55-140265E0C354}"/>
              </a:ext>
            </a:extLst>
          </p:cNvPr>
          <p:cNvPicPr>
            <a:picLocks noChangeAspect="1"/>
          </p:cNvPicPr>
          <p:nvPr userDrawn="1"/>
        </p:nvPicPr>
        <p:blipFill>
          <a:blip r:embed="rId7"/>
          <a:stretch>
            <a:fillRect/>
          </a:stretch>
        </p:blipFill>
        <p:spPr>
          <a:xfrm>
            <a:off x="121590" y="6363929"/>
            <a:ext cx="825467" cy="394613"/>
          </a:xfrm>
          <a:prstGeom prst="rect">
            <a:avLst/>
          </a:prstGeom>
        </p:spPr>
      </p:pic>
      <p:cxnSp>
        <p:nvCxnSpPr>
          <p:cNvPr id="11" name="Straight Connector 10">
            <a:extLst>
              <a:ext uri="{FF2B5EF4-FFF2-40B4-BE49-F238E27FC236}">
                <a16:creationId xmlns:a16="http://schemas.microsoft.com/office/drawing/2014/main" id="{187D5F4A-173F-2AEB-8B30-13FC199EECDE}"/>
              </a:ext>
            </a:extLst>
          </p:cNvPr>
          <p:cNvCxnSpPr/>
          <p:nvPr userDrawn="1"/>
        </p:nvCxnSpPr>
        <p:spPr>
          <a:xfrm>
            <a:off x="1110344" y="6590211"/>
            <a:ext cx="104698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D0C5741-CD64-CE82-CBAA-73CCDD33A4D0}"/>
              </a:ext>
            </a:extLst>
          </p:cNvPr>
          <p:cNvPicPr>
            <a:picLocks noChangeAspect="1"/>
          </p:cNvPicPr>
          <p:nvPr userDrawn="1"/>
        </p:nvPicPr>
        <p:blipFill>
          <a:blip r:embed="rId8"/>
          <a:stretch>
            <a:fillRect/>
          </a:stretch>
        </p:blipFill>
        <p:spPr>
          <a:xfrm flipH="1">
            <a:off x="-1" y="4353020"/>
            <a:ext cx="516777" cy="1292497"/>
          </a:xfrm>
          <a:prstGeom prst="rect">
            <a:avLst/>
          </a:prstGeom>
        </p:spPr>
      </p:pic>
      <p:sp>
        <p:nvSpPr>
          <p:cNvPr id="4" name="TextBox 3">
            <a:extLst>
              <a:ext uri="{FF2B5EF4-FFF2-40B4-BE49-F238E27FC236}">
                <a16:creationId xmlns:a16="http://schemas.microsoft.com/office/drawing/2014/main" id="{7F87E3EC-82B5-C626-0C37-7FAF1AB380D9}"/>
              </a:ext>
            </a:extLst>
          </p:cNvPr>
          <p:cNvSpPr txBox="1"/>
          <p:nvPr userDrawn="1"/>
        </p:nvSpPr>
        <p:spPr>
          <a:xfrm>
            <a:off x="11281997" y="6581001"/>
            <a:ext cx="825867" cy="230832"/>
          </a:xfrm>
          <a:prstGeom prst="rect">
            <a:avLst/>
          </a:prstGeom>
          <a:noFill/>
        </p:spPr>
        <p:txBody>
          <a:bodyPr wrap="none" rtlCol="0">
            <a:spAutoFit/>
          </a:bodyPr>
          <a:lstStyle/>
          <a:p>
            <a:pPr algn="r"/>
            <a:r>
              <a:rPr lang="sk-SK" sz="900">
                <a:solidFill>
                  <a:schemeClr val="tx1"/>
                </a:solidFill>
              </a:rPr>
              <a:t>© 20</a:t>
            </a:r>
            <a:r>
              <a:rPr lang="en-US" sz="900">
                <a:solidFill>
                  <a:schemeClr val="tx1"/>
                </a:solidFill>
              </a:rPr>
              <a:t>23</a:t>
            </a:r>
            <a:r>
              <a:rPr lang="sk-SK" sz="900">
                <a:solidFill>
                  <a:schemeClr val="tx1"/>
                </a:solidFill>
              </a:rPr>
              <a:t> IAEG</a:t>
            </a:r>
            <a:r>
              <a:rPr lang="sk-SK" sz="900" baseline="30000">
                <a:solidFill>
                  <a:schemeClr val="tx1"/>
                </a:solidFill>
              </a:rPr>
              <a:t>®</a:t>
            </a:r>
          </a:p>
        </p:txBody>
      </p:sp>
      <p:sp>
        <p:nvSpPr>
          <p:cNvPr id="5" name="TextBox 4">
            <a:extLst>
              <a:ext uri="{FF2B5EF4-FFF2-40B4-BE49-F238E27FC236}">
                <a16:creationId xmlns:a16="http://schemas.microsoft.com/office/drawing/2014/main" id="{6121B021-F964-73B6-ED7D-FB0EE0E717A1}"/>
              </a:ext>
            </a:extLst>
          </p:cNvPr>
          <p:cNvSpPr txBox="1"/>
          <p:nvPr userDrawn="1"/>
        </p:nvSpPr>
        <p:spPr>
          <a:xfrm>
            <a:off x="5122013" y="6599501"/>
            <a:ext cx="1947969" cy="230832"/>
          </a:xfrm>
          <a:prstGeom prst="rect">
            <a:avLst/>
          </a:prstGeom>
          <a:noFill/>
        </p:spPr>
        <p:txBody>
          <a:bodyPr wrap="none" rtlCol="0">
            <a:spAutoFit/>
          </a:bodyPr>
          <a:lstStyle>
            <a:defPPr>
              <a:defRPr lang="en-US"/>
            </a:defPPr>
            <a:lvl1pPr algn="r">
              <a:defRPr sz="900">
                <a:solidFill>
                  <a:srgbClr val="4472C4"/>
                </a:solidFill>
              </a:defRPr>
            </a:lvl1pPr>
          </a:lstStyle>
          <a:p>
            <a:r>
              <a:rPr lang="en-US">
                <a:solidFill>
                  <a:prstClr val="black"/>
                </a:solidFill>
              </a:rPr>
              <a:t>IAEG® Proprietary – Internal Use Only</a:t>
            </a:r>
          </a:p>
        </p:txBody>
      </p:sp>
    </p:spTree>
    <p:extLst>
      <p:ext uri="{BB962C8B-B14F-4D97-AF65-F5344CB8AC3E}">
        <p14:creationId xmlns:p14="http://schemas.microsoft.com/office/powerpoint/2010/main" val="292524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Lst>
  <p:transition/>
  <p:hf hdr="0" ftr="0" dt="0"/>
  <p:txStyles>
    <p:titleStyle>
      <a:lvl1pPr algn="l" defTabSz="914400" rtl="0" eaLnBrk="1" latinLnBrk="0" hangingPunct="1">
        <a:lnSpc>
          <a:spcPct val="9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7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28C252-8B85-BD1A-503F-1DF050448D3C}"/>
              </a:ext>
            </a:extLst>
          </p:cNvPr>
          <p:cNvSpPr>
            <a:spLocks noGrp="1"/>
          </p:cNvSpPr>
          <p:nvPr>
            <p:ph type="ctrTitle"/>
          </p:nvPr>
        </p:nvSpPr>
        <p:spPr>
          <a:xfrm>
            <a:off x="371265" y="1732199"/>
            <a:ext cx="4943684" cy="1278856"/>
          </a:xfrm>
        </p:spPr>
        <p:txBody>
          <a:bodyPr>
            <a:normAutofit/>
          </a:bodyPr>
          <a:lstStyle/>
          <a:p>
            <a:pPr algn="r" rtl="1"/>
            <a:r>
              <a:rPr lang="he-IL" dirty="0"/>
              <a:t>מערכת בשלות ניהול סביבתי </a:t>
            </a:r>
            <a:r>
              <a:rPr lang="en-US" dirty="0"/>
              <a:t>EMS</a:t>
            </a:r>
            <a:r>
              <a:rPr lang="he-IL" dirty="0"/>
              <a:t>: אימות</a:t>
            </a:r>
            <a:endParaRPr lang="en-US" dirty="0"/>
          </a:p>
        </p:txBody>
      </p:sp>
      <p:sp>
        <p:nvSpPr>
          <p:cNvPr id="8" name="Subtitle 7">
            <a:extLst>
              <a:ext uri="{FF2B5EF4-FFF2-40B4-BE49-F238E27FC236}">
                <a16:creationId xmlns:a16="http://schemas.microsoft.com/office/drawing/2014/main" id="{DDEEF4AD-6CCC-C843-9B9B-232F6897B76B}"/>
              </a:ext>
            </a:extLst>
          </p:cNvPr>
          <p:cNvSpPr>
            <a:spLocks noGrp="1"/>
          </p:cNvSpPr>
          <p:nvPr>
            <p:ph type="subTitle" idx="1"/>
          </p:nvPr>
        </p:nvSpPr>
        <p:spPr>
          <a:xfrm>
            <a:off x="371265" y="4398716"/>
            <a:ext cx="4943684" cy="404193"/>
          </a:xfrm>
        </p:spPr>
        <p:txBody>
          <a:bodyPr/>
          <a:lstStyle/>
          <a:p>
            <a:pPr algn="r" rtl="1"/>
            <a:r>
              <a:rPr lang="he-IL" dirty="0"/>
              <a:t>דרישות הסמכה למעריך/מבקר פנימי ומבקר חיצוני</a:t>
            </a:r>
            <a:endParaRPr lang="en-US" dirty="0"/>
          </a:p>
        </p:txBody>
      </p:sp>
    </p:spTree>
    <p:extLst>
      <p:ext uri="{BB962C8B-B14F-4D97-AF65-F5344CB8AC3E}">
        <p14:creationId xmlns:p14="http://schemas.microsoft.com/office/powerpoint/2010/main" val="27259955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a:xfrm>
            <a:off x="293255" y="152688"/>
            <a:ext cx="10515600" cy="1325563"/>
          </a:xfrm>
        </p:spPr>
        <p:txBody>
          <a:bodyPr/>
          <a:lstStyle/>
          <a:p>
            <a:pPr algn="r" rtl="1"/>
            <a:r>
              <a:rPr lang="he-IL" dirty="0"/>
              <a:t>מבוא</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a:xfrm>
            <a:off x="838200" y="1409989"/>
            <a:ext cx="10515600" cy="4351338"/>
          </a:xfrm>
        </p:spPr>
        <p:txBody>
          <a:bodyPr>
            <a:normAutofit fontScale="92500" lnSpcReduction="10000"/>
          </a:bodyPr>
          <a:lstStyle/>
          <a:p>
            <a:pPr marL="0" indent="0" algn="just" rtl="1">
              <a:buNone/>
            </a:pPr>
            <a:r>
              <a:rPr lang="he-IL" dirty="0"/>
              <a:t>הערכת רמת הבשלות של מערכת ניהול סביבתית מול הדרישות המתוארות במסגרת הבשלות </a:t>
            </a:r>
            <a:r>
              <a:rPr lang="en-US" dirty="0"/>
              <a:t>EMS</a:t>
            </a:r>
            <a:r>
              <a:rPr lang="he-IL" dirty="0"/>
              <a:t> של </a:t>
            </a:r>
            <a:r>
              <a:rPr lang="en-US" dirty="0"/>
              <a:t>IAEG</a:t>
            </a:r>
            <a:r>
              <a:rPr lang="he-IL" dirty="0"/>
              <a:t> יכולה להיעשות באמצעות הערכה עצמית לרמת היסוד, באמצעות רשימת התיוג לאימות של </a:t>
            </a:r>
            <a:r>
              <a:rPr lang="en-US" dirty="0"/>
              <a:t>IAEG</a:t>
            </a:r>
            <a:r>
              <a:rPr lang="he-IL" dirty="0"/>
              <a:t>. ההתאמה לדרישות ברמה זו תאושר ותיחתם על ידי המנכ"ל, מזכיר החברה או בכיר אחר, באמצעות תבנית </a:t>
            </a:r>
            <a:r>
              <a:rPr lang="en-US" dirty="0"/>
              <a:t> IAEG </a:t>
            </a:r>
            <a:r>
              <a:rPr lang="he-IL" dirty="0"/>
              <a:t>להערכה עצמית (החלף בשם וקישור לתבנית). ההסמכה של המעריך העצמי מתוארת בעמוד הבא.</a:t>
            </a:r>
          </a:p>
          <a:p>
            <a:pPr marL="0" indent="0" algn="just" rtl="1">
              <a:buNone/>
            </a:pPr>
            <a:r>
              <a:rPr lang="he-IL" dirty="0"/>
              <a:t>ההערכה מול דרישות ברמה מתקדמת ומובילה צריכה להיעשות באמצעות הערכה של צד שלישי על ידי מבקר מוסמך. יש להשלים את רשימת התיוג לאימות של </a:t>
            </a:r>
            <a:r>
              <a:rPr lang="en-US" dirty="0"/>
              <a:t>IAEG</a:t>
            </a:r>
            <a:r>
              <a:rPr lang="he-IL" dirty="0"/>
              <a:t>. ההתאמה לדרישות לרמות 'מתקדמת' ו'מובילה' תאושר ותיחתם על ידי המבקר החיצוני, באמצעות תבנית </a:t>
            </a:r>
            <a:r>
              <a:rPr lang="en-US" dirty="0"/>
              <a:t> IAEG </a:t>
            </a:r>
            <a:r>
              <a:rPr lang="he-IL" dirty="0"/>
              <a:t>לאישור צד שלישי (החלף בשם וקישור לתבנית). ההסמכה של מבקר צד שלישי מתוארת בעמוד הבא.</a:t>
            </a:r>
          </a:p>
          <a:p>
            <a:pPr marL="0" indent="0" algn="just" rtl="1">
              <a:buNone/>
            </a:pPr>
            <a:r>
              <a:rPr lang="he-IL" dirty="0"/>
              <a:t>הערכת לרמה הגלובלית תתבצע בתהליך הסמכה רשמי לתקן </a:t>
            </a:r>
            <a:r>
              <a:rPr lang="en-US" dirty="0"/>
              <a:t> ISO14001 </a:t>
            </a:r>
            <a:r>
              <a:rPr lang="he-IL" dirty="0"/>
              <a:t>על ידי גוף הסמכה מוסמך.</a:t>
            </a: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t>2</a:t>
            </a:fld>
            <a:endParaRPr lang="en-US"/>
          </a:p>
        </p:txBody>
      </p:sp>
    </p:spTree>
    <p:extLst>
      <p:ext uri="{BB962C8B-B14F-4D97-AF65-F5344CB8AC3E}">
        <p14:creationId xmlns:p14="http://schemas.microsoft.com/office/powerpoint/2010/main" val="23058436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a:xfrm>
            <a:off x="293255" y="263525"/>
            <a:ext cx="10515600" cy="1325563"/>
          </a:xfrm>
        </p:spPr>
        <p:txBody>
          <a:bodyPr/>
          <a:lstStyle/>
          <a:p>
            <a:pPr algn="r" rtl="1"/>
            <a:r>
              <a:rPr lang="he-IL" dirty="0"/>
              <a:t>הערכה עצמית (רמת יסוד)</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a:xfrm>
            <a:off x="838200" y="1690688"/>
            <a:ext cx="10515600" cy="4719348"/>
          </a:xfrm>
        </p:spPr>
        <p:txBody>
          <a:bodyPr>
            <a:normAutofit/>
          </a:bodyPr>
          <a:lstStyle/>
          <a:p>
            <a:pPr marL="299085" marR="487680" indent="-287020" algn="r" rtl="1">
              <a:lnSpc>
                <a:spcPts val="1730"/>
              </a:lnSpc>
              <a:buFont typeface="Arial"/>
              <a:buChar char="•"/>
              <a:tabLst>
                <a:tab pos="299085" algn="l"/>
                <a:tab pos="299720" algn="l"/>
              </a:tabLst>
            </a:pPr>
            <a:r>
              <a:rPr lang="he-IL" sz="1800" dirty="0">
                <a:solidFill>
                  <a:srgbClr val="414546"/>
                </a:solidFill>
                <a:latin typeface="Century Gothic"/>
                <a:cs typeface="Century Gothic"/>
              </a:rPr>
              <a:t>חברות המעוניינות להעריך בעצמן את התאמתן לדרישות 'רמת היסוד' של מסגרת הבשלות </a:t>
            </a:r>
            <a:r>
              <a:rPr lang="en-US" sz="1800" dirty="0">
                <a:solidFill>
                  <a:srgbClr val="414546"/>
                </a:solidFill>
                <a:latin typeface="Century Gothic"/>
                <a:cs typeface="Century Gothic"/>
              </a:rPr>
              <a:t>EMS</a:t>
            </a:r>
            <a:r>
              <a:rPr lang="he-IL" sz="1800" dirty="0">
                <a:solidFill>
                  <a:srgbClr val="414546"/>
                </a:solidFill>
                <a:latin typeface="Century Gothic"/>
                <a:cs typeface="Century Gothic"/>
              </a:rPr>
              <a:t> של </a:t>
            </a:r>
            <a:r>
              <a:rPr lang="en-US" sz="1800" dirty="0">
                <a:solidFill>
                  <a:srgbClr val="414546"/>
                </a:solidFill>
                <a:latin typeface="Century Gothic"/>
                <a:cs typeface="Century Gothic"/>
              </a:rPr>
              <a:t>IAEG</a:t>
            </a:r>
            <a:r>
              <a:rPr lang="he-IL" sz="1800" dirty="0">
                <a:solidFill>
                  <a:srgbClr val="414546"/>
                </a:solidFill>
                <a:latin typeface="Century Gothic"/>
                <a:cs typeface="Century Gothic"/>
              </a:rPr>
              <a:t> צריכות להבין את המטרות והמרכיבים העיקריים של מערכת ניהול סביבתי.</a:t>
            </a:r>
          </a:p>
          <a:p>
            <a:pPr marL="299085" marR="487680" indent="-287020" algn="r" rtl="1">
              <a:lnSpc>
                <a:spcPts val="1730"/>
              </a:lnSpc>
              <a:buFont typeface="Arial"/>
              <a:buChar char="•"/>
              <a:tabLst>
                <a:tab pos="299085" algn="l"/>
                <a:tab pos="299720" algn="l"/>
              </a:tabLst>
            </a:pPr>
            <a:r>
              <a:rPr lang="he-IL" sz="1800" dirty="0">
                <a:solidFill>
                  <a:srgbClr val="414546"/>
                </a:solidFill>
                <a:latin typeface="Century Gothic"/>
                <a:cs typeface="Century Gothic"/>
              </a:rPr>
              <a:t>מי שמבצע את ההערכה העצמית מטעם החברה יצטרך להשתתף בקורס להכשרת מבקר פנימי לתקן </a:t>
            </a:r>
            <a:r>
              <a:rPr lang="en-US" sz="1800" dirty="0">
                <a:solidFill>
                  <a:srgbClr val="414546"/>
                </a:solidFill>
                <a:latin typeface="Century Gothic"/>
                <a:cs typeface="Century Gothic"/>
              </a:rPr>
              <a:t>ISO 14001</a:t>
            </a:r>
            <a:r>
              <a:rPr lang="he-IL" sz="1800" dirty="0">
                <a:solidFill>
                  <a:srgbClr val="414546"/>
                </a:solidFill>
                <a:latin typeface="Century Gothic"/>
                <a:cs typeface="Century Gothic"/>
              </a:rPr>
              <a:t> (2-3 ימים)</a:t>
            </a:r>
          </a:p>
          <a:p>
            <a:pPr marL="12065" marR="487680" indent="0" algn="r" rtl="1">
              <a:lnSpc>
                <a:spcPts val="1730"/>
              </a:lnSpc>
              <a:buNone/>
              <a:tabLst>
                <a:tab pos="299085" algn="l"/>
                <a:tab pos="299720" algn="l"/>
              </a:tabLst>
            </a:pPr>
            <a:r>
              <a:rPr lang="he-IL" sz="1800" dirty="0">
                <a:solidFill>
                  <a:srgbClr val="414546"/>
                </a:solidFill>
                <a:latin typeface="Century Gothic"/>
                <a:cs typeface="Century Gothic"/>
              </a:rPr>
              <a:t>וגם:</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האדם יצטרך להכיר את התוכן של מסגרת הבשלות </a:t>
            </a:r>
            <a:r>
              <a:rPr lang="en-US" sz="1600" dirty="0">
                <a:solidFill>
                  <a:srgbClr val="414546"/>
                </a:solidFill>
                <a:latin typeface="Century Gothic"/>
                <a:cs typeface="Century Gothic"/>
              </a:rPr>
              <a:t>EMS</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לצפות בסרטון המודעות</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להכיר את מסמך מסגרת הבשלות </a:t>
            </a:r>
            <a:r>
              <a:rPr lang="en-US" sz="1600" dirty="0">
                <a:solidFill>
                  <a:srgbClr val="414546"/>
                </a:solidFill>
                <a:latin typeface="Century Gothic"/>
                <a:cs typeface="Century Gothic"/>
              </a:rPr>
              <a:t>EMS</a:t>
            </a:r>
            <a:r>
              <a:rPr lang="he-IL" sz="1600" dirty="0">
                <a:solidFill>
                  <a:srgbClr val="414546"/>
                </a:solidFill>
                <a:latin typeface="Century Gothic"/>
                <a:cs typeface="Century Gothic"/>
              </a:rPr>
              <a:t> ודרישותיו</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להכיר את מסמך מסגרת הבשלות </a:t>
            </a:r>
            <a:r>
              <a:rPr lang="en-US" sz="1600" dirty="0">
                <a:solidFill>
                  <a:srgbClr val="414546"/>
                </a:solidFill>
                <a:latin typeface="Century Gothic"/>
                <a:cs typeface="Century Gothic"/>
              </a:rPr>
              <a:t>EMS</a:t>
            </a:r>
            <a:r>
              <a:rPr lang="he-IL" sz="1600" dirty="0">
                <a:solidFill>
                  <a:srgbClr val="414546"/>
                </a:solidFill>
                <a:latin typeface="Century Gothic"/>
                <a:cs typeface="Century Gothic"/>
              </a:rPr>
              <a:t> – משאבים ודוגמאות</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להכיר את סט הכלים לאימות</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לעבור מבחן לבדיקת ידע על נקודות מפתח של המסגרת, מסמך המשאבים והדוגמאות והמרכיבים של סט הכלים לאימות. יכול לעבוד כמו 'תקציר מנהלים'.</a:t>
            </a:r>
            <a:endParaRPr lang="en-US" sz="1600" dirty="0">
              <a:solidFill>
                <a:srgbClr val="414546"/>
              </a:solidFill>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t>3</a:t>
            </a:fld>
            <a:endParaRPr lang="en-US"/>
          </a:p>
        </p:txBody>
      </p:sp>
    </p:spTree>
    <p:extLst>
      <p:ext uri="{BB962C8B-B14F-4D97-AF65-F5344CB8AC3E}">
        <p14:creationId xmlns:p14="http://schemas.microsoft.com/office/powerpoint/2010/main" val="17489506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a:xfrm>
            <a:off x="394854" y="134216"/>
            <a:ext cx="10515600" cy="1325563"/>
          </a:xfrm>
        </p:spPr>
        <p:txBody>
          <a:bodyPr/>
          <a:lstStyle/>
          <a:p>
            <a:pPr algn="r" rtl="1"/>
            <a:r>
              <a:rPr lang="he-IL" dirty="0"/>
              <a:t>הכשרת מבקר חיצוני (לרמה מתקדמת ורמת הובלה)</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p:txBody>
          <a:bodyPr>
            <a:noAutofit/>
          </a:bodyPr>
          <a:lstStyle/>
          <a:p>
            <a:pPr marR="5080" algn="r" rtl="1">
              <a:lnSpc>
                <a:spcPts val="1730"/>
              </a:lnSpc>
              <a:spcBef>
                <a:spcPts val="310"/>
              </a:spcBef>
            </a:pPr>
            <a:r>
              <a:rPr lang="he-IL" sz="1500" dirty="0">
                <a:solidFill>
                  <a:srgbClr val="414546"/>
                </a:solidFill>
                <a:latin typeface="Century Gothic"/>
                <a:cs typeface="Century Gothic"/>
              </a:rPr>
              <a:t>אימות ההתאמה לדרישות מסגרת הבשלות </a:t>
            </a:r>
            <a:r>
              <a:rPr lang="en-US" sz="1500" dirty="0">
                <a:solidFill>
                  <a:srgbClr val="414546"/>
                </a:solidFill>
                <a:latin typeface="Century Gothic"/>
                <a:cs typeface="Century Gothic"/>
              </a:rPr>
              <a:t>EMS</a:t>
            </a:r>
            <a:r>
              <a:rPr lang="he-IL" sz="1500" dirty="0">
                <a:solidFill>
                  <a:srgbClr val="414546"/>
                </a:solidFill>
                <a:latin typeface="Century Gothic"/>
                <a:cs typeface="Century Gothic"/>
              </a:rPr>
              <a:t> של </a:t>
            </a:r>
            <a:r>
              <a:rPr lang="en-US" sz="1500" dirty="0">
                <a:solidFill>
                  <a:srgbClr val="414546"/>
                </a:solidFill>
                <a:latin typeface="Century Gothic"/>
                <a:cs typeface="Century Gothic"/>
              </a:rPr>
              <a:t>IAEG</a:t>
            </a:r>
            <a:r>
              <a:rPr lang="he-IL" sz="1500" dirty="0">
                <a:solidFill>
                  <a:srgbClr val="414546"/>
                </a:solidFill>
                <a:latin typeface="Century Gothic"/>
                <a:cs typeface="Century Gothic"/>
              </a:rPr>
              <a:t> </a:t>
            </a:r>
            <a:r>
              <a:rPr lang="en-US" sz="1500" dirty="0">
                <a:solidFill>
                  <a:srgbClr val="414546"/>
                </a:solidFill>
                <a:latin typeface="Century Gothic"/>
                <a:cs typeface="Century Gothic"/>
              </a:rPr>
              <a:t> </a:t>
            </a:r>
            <a:r>
              <a:rPr lang="he-IL" sz="1500" dirty="0">
                <a:solidFill>
                  <a:srgbClr val="414546"/>
                </a:solidFill>
                <a:latin typeface="Century Gothic"/>
                <a:cs typeface="Century Gothic"/>
              </a:rPr>
              <a:t>עבור הרמות 'מתקדמת' ו'הובלה' צריך להיעשות על ידי מבקרים מוסמכים שהם חיצוניים לחברה.</a:t>
            </a:r>
          </a:p>
          <a:p>
            <a:pPr marR="5080" algn="r" rtl="1">
              <a:lnSpc>
                <a:spcPts val="1730"/>
              </a:lnSpc>
              <a:spcBef>
                <a:spcPts val="310"/>
              </a:spcBef>
            </a:pPr>
            <a:r>
              <a:rPr lang="he-IL" sz="1500" dirty="0">
                <a:solidFill>
                  <a:srgbClr val="414546"/>
                </a:solidFill>
                <a:latin typeface="Century Gothic"/>
                <a:cs typeface="Century Gothic"/>
              </a:rPr>
              <a:t>המבקר המוסמך צריך להיות בעל הבנה מקיפה של דרישות </a:t>
            </a:r>
            <a:r>
              <a:rPr lang="en-US" sz="1500" dirty="0">
                <a:solidFill>
                  <a:srgbClr val="414546"/>
                </a:solidFill>
                <a:latin typeface="Century Gothic"/>
                <a:cs typeface="Century Gothic"/>
              </a:rPr>
              <a:t> ISO14001 </a:t>
            </a:r>
            <a:r>
              <a:rPr lang="he-IL" sz="1500" dirty="0">
                <a:solidFill>
                  <a:srgbClr val="414546"/>
                </a:solidFill>
                <a:latin typeface="Century Gothic"/>
                <a:cs typeface="Century Gothic"/>
              </a:rPr>
              <a:t>וכיצד להעריך תאימות מול דרישות אלה, כדי לבצע את תהליך האימות. אפשרויות ההסמכה הן:</a:t>
            </a:r>
          </a:p>
          <a:p>
            <a:pPr marR="5080" algn="r" rtl="1">
              <a:lnSpc>
                <a:spcPts val="1730"/>
              </a:lnSpc>
              <a:spcBef>
                <a:spcPts val="310"/>
              </a:spcBef>
            </a:pPr>
            <a:r>
              <a:rPr lang="he-IL" sz="1500" dirty="0">
                <a:solidFill>
                  <a:srgbClr val="414546"/>
                </a:solidFill>
                <a:latin typeface="Century Gothic"/>
                <a:cs typeface="Century Gothic"/>
              </a:rPr>
              <a:t>אופציה 1: המבקר בעל הסמכה עבור תקן מוכר (בשקף הבא)</a:t>
            </a:r>
          </a:p>
          <a:p>
            <a:pPr marR="5080" algn="r" rtl="1">
              <a:lnSpc>
                <a:spcPts val="1730"/>
              </a:lnSpc>
              <a:spcBef>
                <a:spcPts val="310"/>
              </a:spcBef>
            </a:pPr>
            <a:r>
              <a:rPr lang="he-IL" sz="1500" dirty="0">
                <a:solidFill>
                  <a:srgbClr val="414546"/>
                </a:solidFill>
                <a:latin typeface="Century Gothic"/>
                <a:cs typeface="Century Gothic"/>
              </a:rPr>
              <a:t>אופציה 2: המבקר שייך לגוף הסמכה מוכר לתקן </a:t>
            </a:r>
            <a:r>
              <a:rPr lang="en-US" sz="1500" dirty="0">
                <a:solidFill>
                  <a:srgbClr val="414546"/>
                </a:solidFill>
                <a:latin typeface="Century Gothic"/>
                <a:cs typeface="Century Gothic"/>
              </a:rPr>
              <a:t>ISO 14001</a:t>
            </a:r>
          </a:p>
          <a:p>
            <a:pPr marL="0" marR="5080" indent="0" algn="r" rtl="1">
              <a:lnSpc>
                <a:spcPts val="1730"/>
              </a:lnSpc>
              <a:spcBef>
                <a:spcPts val="310"/>
              </a:spcBef>
              <a:buNone/>
            </a:pPr>
            <a:r>
              <a:rPr lang="he-IL" sz="1500" dirty="0">
                <a:solidFill>
                  <a:srgbClr val="414546"/>
                </a:solidFill>
                <a:latin typeface="Century Gothic"/>
                <a:cs typeface="Century Gothic"/>
              </a:rPr>
              <a:t>וגם:</a:t>
            </a:r>
          </a:p>
          <a:p>
            <a:pPr marR="5080" lvl="1" algn="r" rtl="1">
              <a:lnSpc>
                <a:spcPts val="1730"/>
              </a:lnSpc>
              <a:spcBef>
                <a:spcPts val="310"/>
              </a:spcBef>
            </a:pPr>
            <a:r>
              <a:rPr lang="he-IL" sz="1600" dirty="0">
                <a:solidFill>
                  <a:srgbClr val="414546"/>
                </a:solidFill>
                <a:latin typeface="Century Gothic"/>
                <a:cs typeface="Century Gothic"/>
              </a:rPr>
              <a:t>המבקר השיג מיומנות באמצעות סקירת מסגרת הבשלות </a:t>
            </a:r>
            <a:r>
              <a:rPr lang="en-US" sz="1600" dirty="0">
                <a:solidFill>
                  <a:srgbClr val="414546"/>
                </a:solidFill>
                <a:latin typeface="Century Gothic"/>
                <a:cs typeface="Century Gothic"/>
              </a:rPr>
              <a:t>EMS</a:t>
            </a:r>
            <a:r>
              <a:rPr lang="he-IL" sz="1600" dirty="0">
                <a:solidFill>
                  <a:srgbClr val="414546"/>
                </a:solidFill>
                <a:latin typeface="Century Gothic"/>
                <a:cs typeface="Century Gothic"/>
              </a:rPr>
              <a:t> של </a:t>
            </a:r>
            <a:r>
              <a:rPr lang="en-US" sz="1600" dirty="0">
                <a:solidFill>
                  <a:srgbClr val="414546"/>
                </a:solidFill>
                <a:latin typeface="Century Gothic"/>
                <a:cs typeface="Century Gothic"/>
              </a:rPr>
              <a:t>IAEG</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לצפות בסרטון המודעות</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להכיר את מסמך מסגרת הבשלות </a:t>
            </a:r>
            <a:r>
              <a:rPr lang="en-US" sz="1600" dirty="0">
                <a:solidFill>
                  <a:srgbClr val="414546"/>
                </a:solidFill>
                <a:latin typeface="Century Gothic"/>
                <a:cs typeface="Century Gothic"/>
              </a:rPr>
              <a:t>EMS</a:t>
            </a:r>
            <a:r>
              <a:rPr lang="he-IL" sz="1600" dirty="0">
                <a:solidFill>
                  <a:srgbClr val="414546"/>
                </a:solidFill>
                <a:latin typeface="Century Gothic"/>
                <a:cs typeface="Century Gothic"/>
              </a:rPr>
              <a:t> ודרישותיו</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להכיר את מסמך מסגרת הבשלות </a:t>
            </a:r>
            <a:r>
              <a:rPr lang="en-US" sz="1600" dirty="0">
                <a:solidFill>
                  <a:srgbClr val="414546"/>
                </a:solidFill>
                <a:latin typeface="Century Gothic"/>
                <a:cs typeface="Century Gothic"/>
              </a:rPr>
              <a:t>EMS</a:t>
            </a:r>
            <a:r>
              <a:rPr lang="he-IL" sz="1600" dirty="0">
                <a:solidFill>
                  <a:srgbClr val="414546"/>
                </a:solidFill>
                <a:latin typeface="Century Gothic"/>
                <a:cs typeface="Century Gothic"/>
              </a:rPr>
              <a:t> – משאבים ודוגמאות</a:t>
            </a:r>
          </a:p>
          <a:p>
            <a:pPr marL="756285" marR="487680" lvl="1" indent="-287020" algn="r" rtl="1">
              <a:lnSpc>
                <a:spcPts val="1730"/>
              </a:lnSpc>
              <a:buFont typeface="Arial"/>
              <a:buChar char="•"/>
              <a:tabLst>
                <a:tab pos="299085" algn="l"/>
                <a:tab pos="299720" algn="l"/>
              </a:tabLst>
            </a:pPr>
            <a:r>
              <a:rPr lang="he-IL" sz="1600" dirty="0">
                <a:solidFill>
                  <a:srgbClr val="414546"/>
                </a:solidFill>
                <a:latin typeface="Century Gothic"/>
                <a:cs typeface="Century Gothic"/>
              </a:rPr>
              <a:t>להכיר את סט הכלים לאימות</a:t>
            </a:r>
          </a:p>
          <a:p>
            <a:pPr marR="5080" lvl="1" algn="r" rtl="1">
              <a:lnSpc>
                <a:spcPts val="1730"/>
              </a:lnSpc>
              <a:spcBef>
                <a:spcPts val="310"/>
              </a:spcBef>
            </a:pPr>
            <a:r>
              <a:rPr lang="he-IL" sz="1600" dirty="0">
                <a:solidFill>
                  <a:srgbClr val="414546"/>
                </a:solidFill>
                <a:latin typeface="Century Gothic"/>
                <a:cs typeface="Century Gothic"/>
              </a:rPr>
              <a:t>להשיג ציון עובר במבחן מסגרת הבשלות </a:t>
            </a:r>
            <a:r>
              <a:rPr lang="en-US" sz="1600" dirty="0">
                <a:solidFill>
                  <a:srgbClr val="414546"/>
                </a:solidFill>
                <a:latin typeface="Century Gothic"/>
                <a:cs typeface="Century Gothic"/>
              </a:rPr>
              <a:t>EMS</a:t>
            </a:r>
            <a:r>
              <a:rPr lang="he-IL" sz="1600" dirty="0">
                <a:solidFill>
                  <a:srgbClr val="414546"/>
                </a:solidFill>
                <a:latin typeface="Century Gothic"/>
                <a:cs typeface="Century Gothic"/>
              </a:rPr>
              <a:t> של </a:t>
            </a:r>
            <a:r>
              <a:rPr lang="en-US" sz="1600" dirty="0">
                <a:solidFill>
                  <a:srgbClr val="414546"/>
                </a:solidFill>
                <a:latin typeface="Century Gothic"/>
                <a:cs typeface="Century Gothic"/>
              </a:rPr>
              <a:t>IAEG</a:t>
            </a: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t>4</a:t>
            </a:fld>
            <a:endParaRPr lang="en-US"/>
          </a:p>
        </p:txBody>
      </p:sp>
    </p:spTree>
    <p:extLst>
      <p:ext uri="{BB962C8B-B14F-4D97-AF65-F5344CB8AC3E}">
        <p14:creationId xmlns:p14="http://schemas.microsoft.com/office/powerpoint/2010/main" val="33918271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p:txBody>
          <a:bodyPr>
            <a:normAutofit/>
          </a:bodyPr>
          <a:lstStyle/>
          <a:p>
            <a:pPr algn="r" rtl="1"/>
            <a:r>
              <a:rPr lang="he-IL" dirty="0"/>
              <a:t>דוגמאות לגופי הסמכה מוכרים להדרכת מבקרים</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a:xfrm>
            <a:off x="690419" y="2025716"/>
            <a:ext cx="10515600" cy="3873211"/>
          </a:xfrm>
        </p:spPr>
        <p:txBody>
          <a:bodyPr>
            <a:noAutofit/>
          </a:bodyPr>
          <a:lstStyle/>
          <a:p>
            <a:pPr marL="299085" indent="-287020">
              <a:lnSpc>
                <a:spcPct val="100000"/>
              </a:lnSpc>
              <a:spcBef>
                <a:spcPts val="915"/>
              </a:spcBef>
              <a:spcAft>
                <a:spcPct val="0"/>
              </a:spcAft>
              <a:buFont typeface="Arial"/>
              <a:buChar char="•"/>
              <a:tabLst>
                <a:tab pos="299085" algn="l"/>
                <a:tab pos="299720" algn="l"/>
              </a:tabLst>
            </a:pPr>
            <a:r>
              <a:rPr lang="en-US" sz="1800" dirty="0">
                <a:solidFill>
                  <a:srgbClr val="414546"/>
                </a:solidFill>
                <a:latin typeface="Century Gothic"/>
                <a:cs typeface="Century Gothic"/>
              </a:rPr>
              <a:t>Exemplar</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Global</a:t>
            </a:r>
            <a:r>
              <a:rPr lang="en-US" sz="1800" spc="-6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https://exemplarglobal.org/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ct val="0"/>
              </a:spcAft>
              <a:buFont typeface="Arial"/>
              <a:buChar char="•"/>
              <a:tabLst>
                <a:tab pos="299085" algn="l"/>
                <a:tab pos="299720" algn="l"/>
              </a:tabLst>
            </a:pPr>
            <a:r>
              <a:rPr lang="en-US" sz="1800" spc="-10" dirty="0">
                <a:solidFill>
                  <a:srgbClr val="414546"/>
                </a:solidFill>
                <a:latin typeface="Century Gothic"/>
                <a:cs typeface="Century Gothic"/>
              </a:rPr>
              <a:t>International</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Register</a:t>
            </a:r>
            <a:r>
              <a:rPr lang="en-US" sz="1800" spc="-1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Certificated</a:t>
            </a:r>
            <a:r>
              <a:rPr lang="en-US" sz="1800" spc="-10"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(IRCA)</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https://www.quality.org/</a:t>
            </a:r>
            <a:r>
              <a:rPr lang="en-US" sz="1800" spc="-10" dirty="0">
                <a:solidFill>
                  <a:srgbClr val="414546"/>
                </a:solidFill>
                <a:latin typeface="Century Gothic"/>
                <a:cs typeface="Century Gothic"/>
              </a:rPr>
              <a:t>)</a:t>
            </a:r>
            <a:r>
              <a:rPr lang="en-US" sz="1800" spc="-20" dirty="0">
                <a:solidFill>
                  <a:srgbClr val="414546"/>
                </a:solidFill>
                <a:latin typeface="Century Gothic"/>
                <a:cs typeface="Century Gothic"/>
              </a:rPr>
              <a:t> </a:t>
            </a:r>
            <a:r>
              <a:rPr lang="en-US" sz="1800" dirty="0">
                <a:solidFill>
                  <a:srgbClr val="414546"/>
                </a:solidFill>
                <a:latin typeface="Century Gothic"/>
                <a:cs typeface="Century Gothic"/>
              </a:rPr>
              <a:t>or</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www.irca.org</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05"/>
              </a:spcBef>
              <a:spcAft>
                <a:spcPct val="0"/>
              </a:spcAft>
              <a:buFont typeface="Arial"/>
              <a:buChar char="•"/>
              <a:tabLst>
                <a:tab pos="299085" algn="l"/>
                <a:tab pos="299720" algn="l"/>
              </a:tabLst>
            </a:pPr>
            <a:r>
              <a:rPr lang="en-US" sz="1800" dirty="0">
                <a:solidFill>
                  <a:srgbClr val="414546"/>
                </a:solidFill>
                <a:latin typeface="Century Gothic"/>
                <a:cs typeface="Century Gothic"/>
              </a:rPr>
              <a:t>Institute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40" dirty="0">
                <a:solidFill>
                  <a:srgbClr val="414546"/>
                </a:solidFill>
                <a:latin typeface="Century Gothic"/>
                <a:cs typeface="Century Gothic"/>
              </a:rPr>
              <a:t> </a:t>
            </a:r>
            <a:r>
              <a:rPr lang="en-US" sz="1800" spc="-10" dirty="0">
                <a:solidFill>
                  <a:srgbClr val="414546"/>
                </a:solidFill>
                <a:latin typeface="Century Gothic"/>
                <a:cs typeface="Century Gothic"/>
              </a:rPr>
              <a:t>Environmental</a:t>
            </a:r>
            <a:r>
              <a:rPr lang="en-US" sz="1800" spc="-30" dirty="0">
                <a:solidFill>
                  <a:srgbClr val="414546"/>
                </a:solidFill>
                <a:latin typeface="Century Gothic"/>
                <a:cs typeface="Century Gothic"/>
              </a:rPr>
              <a:t> </a:t>
            </a:r>
            <a:r>
              <a:rPr lang="en-US" sz="1800" spc="-10" dirty="0">
                <a:solidFill>
                  <a:srgbClr val="414546"/>
                </a:solidFill>
                <a:latin typeface="Century Gothic"/>
                <a:cs typeface="Century Gothic"/>
              </a:rPr>
              <a:t>Management</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and</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Assessment</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(IEMA</a:t>
            </a:r>
            <a:r>
              <a:rPr lang="en-US" sz="1800" spc="-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https://www.iema.net/</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05"/>
              </a:spcBef>
              <a:spcAft>
                <a:spcPct val="0"/>
              </a:spcAft>
              <a:buFont typeface="Arial"/>
              <a:buChar char="•"/>
              <a:tabLst>
                <a:tab pos="299085" algn="l"/>
                <a:tab pos="299720" algn="l"/>
              </a:tabLst>
            </a:pPr>
            <a:r>
              <a:rPr lang="en-US" sz="1800" dirty="0">
                <a:solidFill>
                  <a:srgbClr val="414546"/>
                </a:solidFill>
                <a:latin typeface="Century Gothic"/>
                <a:cs typeface="Century Gothic"/>
              </a:rPr>
              <a:t>PECB</a:t>
            </a:r>
            <a:r>
              <a:rPr lang="en-US" sz="1800" spc="-3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https://pecb.com/</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indent="-287020">
              <a:lnSpc>
                <a:spcPct val="100000"/>
              </a:lnSpc>
              <a:spcBef>
                <a:spcPts val="815"/>
              </a:spcBef>
              <a:spcAft>
                <a:spcPct val="0"/>
              </a:spcAft>
              <a:buFont typeface="Arial"/>
              <a:buChar char="•"/>
              <a:tabLst>
                <a:tab pos="299085" algn="l"/>
                <a:tab pos="299720" algn="l"/>
              </a:tabLst>
            </a:pPr>
            <a:r>
              <a:rPr lang="en-US" sz="1800" dirty="0">
                <a:solidFill>
                  <a:srgbClr val="414546"/>
                </a:solidFill>
                <a:latin typeface="Century Gothic"/>
                <a:cs typeface="Century Gothic"/>
              </a:rPr>
              <a:t>BSI</a:t>
            </a:r>
            <a:r>
              <a:rPr lang="en-US" sz="1800" spc="-50"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The</a:t>
            </a:r>
            <a:r>
              <a:rPr lang="en-US" sz="1800" spc="-45" dirty="0">
                <a:solidFill>
                  <a:srgbClr val="414546"/>
                </a:solidFill>
                <a:latin typeface="Century Gothic"/>
                <a:cs typeface="Century Gothic"/>
              </a:rPr>
              <a:t> </a:t>
            </a:r>
            <a:r>
              <a:rPr lang="en-US" sz="1800" dirty="0">
                <a:solidFill>
                  <a:srgbClr val="414546"/>
                </a:solidFill>
                <a:latin typeface="Century Gothic"/>
                <a:cs typeface="Century Gothic"/>
              </a:rPr>
              <a:t>British</a:t>
            </a:r>
            <a:r>
              <a:rPr lang="en-US" sz="1800" spc="-40" dirty="0">
                <a:solidFill>
                  <a:srgbClr val="414546"/>
                </a:solidFill>
                <a:latin typeface="Century Gothic"/>
                <a:cs typeface="Century Gothic"/>
              </a:rPr>
              <a:t> </a:t>
            </a:r>
            <a:r>
              <a:rPr lang="en-US" sz="1800" dirty="0">
                <a:solidFill>
                  <a:srgbClr val="414546"/>
                </a:solidFill>
                <a:latin typeface="Century Gothic"/>
                <a:cs typeface="Century Gothic"/>
              </a:rPr>
              <a:t>Standards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Institution</a:t>
            </a:r>
            <a:r>
              <a:rPr lang="en-US" sz="1800" spc="-55" dirty="0">
                <a:solidFill>
                  <a:srgbClr val="414546"/>
                </a:solidFill>
                <a:latin typeface="Century Gothic"/>
                <a:cs typeface="Century Gothic"/>
              </a:rPr>
              <a:t> </a:t>
            </a:r>
            <a:r>
              <a:rPr lang="en-US" sz="1800" spc="-10" dirty="0">
                <a:solidFill>
                  <a:srgbClr val="414546"/>
                </a:solidFill>
                <a:latin typeface="Century Gothic"/>
                <a:cs typeface="Century Gothic"/>
              </a:rPr>
              <a:t>(</a:t>
            </a:r>
            <a:r>
              <a:rPr lang="en-US" sz="1800" u="sng" spc="-10" dirty="0">
                <a:solidFill>
                  <a:srgbClr val="0562C1"/>
                </a:solidFill>
                <a:uFill>
                  <a:solidFill>
                    <a:srgbClr val="0562C1"/>
                  </a:solidFill>
                </a:uFill>
                <a:latin typeface="Century Gothic"/>
                <a:cs typeface="Century Gothic"/>
              </a:rPr>
              <a:t>https://www.bsigroup.com/</a:t>
            </a:r>
            <a:r>
              <a:rPr lang="en-US" sz="1800" spc="-10" dirty="0">
                <a:solidFill>
                  <a:srgbClr val="414546"/>
                </a:solidFill>
                <a:latin typeface="Century Gothic"/>
                <a:cs typeface="Century Gothic"/>
              </a:rPr>
              <a:t>)</a:t>
            </a:r>
            <a:endParaRPr lang="en-US" sz="1800" dirty="0">
              <a:latin typeface="Century Gothic"/>
              <a:cs typeface="Century Gothic"/>
            </a:endParaRPr>
          </a:p>
          <a:p>
            <a:pPr marL="299085" marR="5080" indent="-287020">
              <a:lnSpc>
                <a:spcPts val="1730"/>
              </a:lnSpc>
              <a:spcBef>
                <a:spcPts val="1019"/>
              </a:spcBef>
              <a:spcAft>
                <a:spcPct val="0"/>
              </a:spcAft>
              <a:buFont typeface="Arial"/>
              <a:buChar char="•"/>
              <a:tabLst>
                <a:tab pos="299085" algn="l"/>
                <a:tab pos="299720" algn="l"/>
              </a:tabLst>
            </a:pPr>
            <a:r>
              <a:rPr lang="en-US" sz="1800" dirty="0">
                <a:solidFill>
                  <a:srgbClr val="414546"/>
                </a:solidFill>
                <a:latin typeface="Century Gothic"/>
                <a:cs typeface="Century Gothic"/>
              </a:rPr>
              <a:t>IIA</a:t>
            </a:r>
            <a:r>
              <a:rPr lang="en-US" sz="1800" spc="-60" dirty="0">
                <a:solidFill>
                  <a:srgbClr val="414546"/>
                </a:solidFill>
                <a:latin typeface="Century Gothic"/>
                <a:cs typeface="Century Gothic"/>
              </a:rPr>
              <a:t> </a:t>
            </a:r>
            <a:r>
              <a:rPr lang="en-US" sz="1800" dirty="0">
                <a:solidFill>
                  <a:srgbClr val="414546"/>
                </a:solidFill>
                <a:latin typeface="Century Gothic"/>
                <a:cs typeface="Century Gothic"/>
              </a:rPr>
              <a:t>(Institue</a:t>
            </a:r>
            <a:r>
              <a:rPr lang="en-US" sz="1800" spc="-5" dirty="0">
                <a:solidFill>
                  <a:srgbClr val="414546"/>
                </a:solidFill>
                <a:latin typeface="Century Gothic"/>
                <a:cs typeface="Century Gothic"/>
              </a:rPr>
              <a:t> </a:t>
            </a:r>
            <a:r>
              <a:rPr lang="en-US" sz="1800" dirty="0">
                <a:solidFill>
                  <a:srgbClr val="414546"/>
                </a:solidFill>
                <a:latin typeface="Century Gothic"/>
                <a:cs typeface="Century Gothic"/>
              </a:rPr>
              <a:t>of</a:t>
            </a:r>
            <a:r>
              <a:rPr lang="en-US" sz="1800" spc="-30" dirty="0">
                <a:solidFill>
                  <a:srgbClr val="414546"/>
                </a:solidFill>
                <a:latin typeface="Century Gothic"/>
                <a:cs typeface="Century Gothic"/>
              </a:rPr>
              <a:t> </a:t>
            </a:r>
            <a:r>
              <a:rPr lang="en-US" sz="1800" dirty="0">
                <a:solidFill>
                  <a:srgbClr val="414546"/>
                </a:solidFill>
                <a:latin typeface="Century Gothic"/>
                <a:cs typeface="Century Gothic"/>
              </a:rPr>
              <a:t>Internal</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Auditors)</a:t>
            </a:r>
            <a:r>
              <a:rPr lang="en-US" sz="1800" spc="-25" dirty="0">
                <a:solidFill>
                  <a:srgbClr val="414546"/>
                </a:solidFill>
                <a:latin typeface="Century Gothic"/>
                <a:cs typeface="Century Gothic"/>
              </a:rPr>
              <a:t> </a:t>
            </a:r>
            <a:r>
              <a:rPr lang="en-US" sz="1800" dirty="0">
                <a:solidFill>
                  <a:srgbClr val="414546"/>
                </a:solidFill>
                <a:latin typeface="Century Gothic"/>
                <a:cs typeface="Century Gothic"/>
              </a:rPr>
              <a:t>-</a:t>
            </a:r>
            <a:r>
              <a:rPr lang="en-US" sz="1800" spc="-35" dirty="0">
                <a:solidFill>
                  <a:srgbClr val="414546"/>
                </a:solidFill>
                <a:latin typeface="Century Gothic"/>
                <a:cs typeface="Century Gothic"/>
              </a:rPr>
              <a:t> </a:t>
            </a:r>
            <a:r>
              <a:rPr lang="en-US" sz="1800" u="sng" spc="-10" dirty="0">
                <a:solidFill>
                  <a:srgbClr val="0562C1"/>
                </a:solidFill>
                <a:uFill>
                  <a:solidFill>
                    <a:srgbClr val="0562C1"/>
                  </a:solidFill>
                </a:uFill>
                <a:latin typeface="Century Gothic"/>
                <a:cs typeface="Century Gothic"/>
              </a:rPr>
              <a:t>https://na.theiia.org/certification/Pages/Certification.aspx</a:t>
            </a:r>
            <a:r>
              <a:rPr lang="en-US" sz="1800" spc="5" dirty="0">
                <a:solidFill>
                  <a:srgbClr val="0562C1"/>
                </a:solidFill>
                <a:latin typeface="Century Gothic"/>
                <a:cs typeface="Century Gothic"/>
              </a:rPr>
              <a:t> </a:t>
            </a:r>
            <a:r>
              <a:rPr lang="en-US" sz="1800" dirty="0">
                <a:solidFill>
                  <a:srgbClr val="414546"/>
                </a:solidFill>
                <a:latin typeface="Century Gothic"/>
                <a:cs typeface="Century Gothic"/>
              </a:rPr>
              <a:t>and</a:t>
            </a:r>
            <a:r>
              <a:rPr lang="en-US" sz="1800" spc="-35" dirty="0">
                <a:solidFill>
                  <a:srgbClr val="414546"/>
                </a:solidFill>
                <a:latin typeface="Century Gothic"/>
                <a:cs typeface="Century Gothic"/>
              </a:rPr>
              <a:t> </a:t>
            </a:r>
            <a:r>
              <a:rPr lang="en-US" sz="1800" dirty="0">
                <a:solidFill>
                  <a:srgbClr val="414546"/>
                </a:solidFill>
                <a:latin typeface="Century Gothic"/>
                <a:cs typeface="Century Gothic"/>
              </a:rPr>
              <a:t>Board</a:t>
            </a:r>
            <a:r>
              <a:rPr lang="en-US" sz="1800" spc="-10" dirty="0">
                <a:solidFill>
                  <a:srgbClr val="414546"/>
                </a:solidFill>
                <a:latin typeface="Century Gothic"/>
                <a:cs typeface="Century Gothic"/>
              </a:rPr>
              <a:t> </a:t>
            </a:r>
            <a:r>
              <a:rPr lang="en-US" sz="1800" spc="-25" dirty="0">
                <a:solidFill>
                  <a:srgbClr val="414546"/>
                </a:solidFill>
                <a:latin typeface="Century Gothic"/>
                <a:cs typeface="Century Gothic"/>
              </a:rPr>
              <a:t>of </a:t>
            </a:r>
            <a:r>
              <a:rPr lang="en-US" sz="1800" dirty="0">
                <a:solidFill>
                  <a:srgbClr val="414546"/>
                </a:solidFill>
                <a:latin typeface="Century Gothic"/>
                <a:cs typeface="Century Gothic"/>
              </a:rPr>
              <a:t>Global</a:t>
            </a:r>
            <a:r>
              <a:rPr lang="en-US" sz="1800" spc="-75" dirty="0">
                <a:solidFill>
                  <a:srgbClr val="414546"/>
                </a:solidFill>
                <a:latin typeface="Century Gothic"/>
                <a:cs typeface="Century Gothic"/>
              </a:rPr>
              <a:t> </a:t>
            </a:r>
            <a:r>
              <a:rPr lang="en-US" sz="1800" dirty="0">
                <a:solidFill>
                  <a:srgbClr val="414546"/>
                </a:solidFill>
                <a:latin typeface="Century Gothic"/>
                <a:cs typeface="Century Gothic"/>
              </a:rPr>
              <a:t>EHS</a:t>
            </a:r>
            <a:r>
              <a:rPr lang="en-US" sz="1800" spc="-55" dirty="0">
                <a:solidFill>
                  <a:srgbClr val="414546"/>
                </a:solidFill>
                <a:latin typeface="Century Gothic"/>
                <a:cs typeface="Century Gothic"/>
              </a:rPr>
              <a:t> </a:t>
            </a:r>
            <a:r>
              <a:rPr lang="en-US" sz="1800" dirty="0">
                <a:solidFill>
                  <a:srgbClr val="414546"/>
                </a:solidFill>
                <a:latin typeface="Century Gothic"/>
                <a:cs typeface="Century Gothic"/>
              </a:rPr>
              <a:t>Credentials</a:t>
            </a:r>
            <a:r>
              <a:rPr lang="en-US" sz="1800" spc="-45" dirty="0">
                <a:solidFill>
                  <a:srgbClr val="414546"/>
                </a:solidFill>
                <a:latin typeface="Century Gothic"/>
                <a:cs typeface="Century Gothic"/>
              </a:rPr>
              <a:t> </a:t>
            </a:r>
            <a:r>
              <a:rPr lang="en-US" sz="1800" spc="-10" dirty="0">
                <a:solidFill>
                  <a:srgbClr val="414546"/>
                </a:solidFill>
                <a:latin typeface="Century Gothic"/>
                <a:cs typeface="Century Gothic"/>
              </a:rPr>
              <a:t>(https://ehscredentialing.org/)</a:t>
            </a:r>
            <a:endParaRPr lang="en-US" sz="1800" dirty="0">
              <a:latin typeface="Century Gothic"/>
              <a:cs typeface="Century Gothic"/>
            </a:endParaRPr>
          </a:p>
          <a:p>
            <a:pPr marL="0" indent="0" algn="r" rtl="1">
              <a:spcBef>
                <a:spcPts val="1185"/>
              </a:spcBef>
              <a:spcAft>
                <a:spcPct val="0"/>
              </a:spcAft>
              <a:buNone/>
            </a:pPr>
            <a:endParaRPr lang="he-IL" sz="1800" dirty="0">
              <a:solidFill>
                <a:srgbClr val="414546"/>
              </a:solidFill>
              <a:latin typeface="Century Gothic"/>
              <a:cs typeface="Century Gothic"/>
            </a:endParaRPr>
          </a:p>
          <a:p>
            <a:pPr marL="0" indent="0" algn="r" rtl="1">
              <a:spcBef>
                <a:spcPts val="1185"/>
              </a:spcBef>
              <a:spcAft>
                <a:spcPct val="0"/>
              </a:spcAft>
              <a:buNone/>
            </a:pPr>
            <a:r>
              <a:rPr lang="he-IL" sz="1800" dirty="0">
                <a:solidFill>
                  <a:srgbClr val="414546"/>
                </a:solidFill>
                <a:latin typeface="Century Gothic"/>
                <a:cs typeface="Century Gothic"/>
              </a:rPr>
              <a:t>לפי מדינות, ניתן לחפש כאן:</a:t>
            </a:r>
            <a:r>
              <a:rPr lang="en-US" sz="1800" u="sng" spc="-10" dirty="0">
                <a:solidFill>
                  <a:srgbClr val="0562C1"/>
                </a:solidFill>
                <a:uFill>
                  <a:solidFill>
                    <a:srgbClr val="0562C1"/>
                  </a:solidFill>
                </a:uFill>
                <a:latin typeface="Century Gothic"/>
                <a:cs typeface="Century Gothic"/>
              </a:rPr>
              <a:t>www.IAF.nu</a:t>
            </a:r>
            <a:endParaRPr lang="en-US" sz="1800" dirty="0">
              <a:solidFill>
                <a:srgbClr val="414546"/>
              </a:solidFill>
              <a:latin typeface="Century Gothic"/>
              <a:cs typeface="Century Gothic"/>
            </a:endParaRPr>
          </a:p>
          <a:p>
            <a:pPr marL="0" indent="0" algn="r" rtl="1">
              <a:spcAft>
                <a:spcPct val="0"/>
              </a:spcAft>
              <a:buNone/>
            </a:pPr>
            <a:r>
              <a:rPr lang="he-IL" sz="1800" dirty="0">
                <a:solidFill>
                  <a:srgbClr val="414546"/>
                </a:solidFill>
                <a:latin typeface="Century Gothic"/>
                <a:cs typeface="Century Gothic"/>
              </a:rPr>
              <a:t>ניתן לבקש רשימה מעודכנת ע"י פנייה לארגון: </a:t>
            </a:r>
            <a:r>
              <a:rPr lang="en-US" sz="1800" u="sng" spc="-10" dirty="0">
                <a:solidFill>
                  <a:srgbClr val="0562C1"/>
                </a:solidFill>
                <a:uFill>
                  <a:solidFill>
                    <a:srgbClr val="0562C1"/>
                  </a:solidFill>
                </a:uFill>
                <a:latin typeface="Century Gothic"/>
                <a:cs typeface="Century Gothic"/>
              </a:rPr>
              <a:t>questions@iaeg.com</a:t>
            </a:r>
            <a:endParaRPr lang="en-US" sz="1800" dirty="0">
              <a:latin typeface="Century Gothic"/>
              <a:cs typeface="Century Gothic"/>
            </a:endParaRPr>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t>5</a:t>
            </a:fld>
            <a:endParaRPr lang="en-US"/>
          </a:p>
        </p:txBody>
      </p:sp>
    </p:spTree>
    <p:extLst>
      <p:ext uri="{BB962C8B-B14F-4D97-AF65-F5344CB8AC3E}">
        <p14:creationId xmlns:p14="http://schemas.microsoft.com/office/powerpoint/2010/main" val="40478025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C0D0E-A881-FD8B-450A-FDF6706BE55B}"/>
              </a:ext>
            </a:extLst>
          </p:cNvPr>
          <p:cNvSpPr>
            <a:spLocks noGrp="1"/>
          </p:cNvSpPr>
          <p:nvPr>
            <p:ph type="title"/>
          </p:nvPr>
        </p:nvSpPr>
        <p:spPr>
          <a:xfrm>
            <a:off x="838200" y="882362"/>
            <a:ext cx="10515600" cy="1325563"/>
          </a:xfrm>
        </p:spPr>
        <p:txBody>
          <a:bodyPr/>
          <a:lstStyle/>
          <a:p>
            <a:pPr algn="r" rtl="1"/>
            <a:r>
              <a:rPr lang="he-IL" dirty="0"/>
              <a:t>הצהרה משפטית</a:t>
            </a:r>
            <a:endParaRPr lang="en-US" dirty="0"/>
          </a:p>
        </p:txBody>
      </p:sp>
      <p:sp>
        <p:nvSpPr>
          <p:cNvPr id="5" name="Content Placeholder 4">
            <a:extLst>
              <a:ext uri="{FF2B5EF4-FFF2-40B4-BE49-F238E27FC236}">
                <a16:creationId xmlns:a16="http://schemas.microsoft.com/office/drawing/2014/main" id="{283DE796-3CBF-C5F0-447D-4345CB578BE6}"/>
              </a:ext>
            </a:extLst>
          </p:cNvPr>
          <p:cNvSpPr>
            <a:spLocks noGrp="1"/>
          </p:cNvSpPr>
          <p:nvPr>
            <p:ph idx="1"/>
          </p:nvPr>
        </p:nvSpPr>
        <p:spPr>
          <a:xfrm>
            <a:off x="838200" y="1825625"/>
            <a:ext cx="10515600" cy="1859684"/>
          </a:xfrm>
        </p:spPr>
        <p:txBody>
          <a:bodyPr>
            <a:noAutofit/>
          </a:bodyPr>
          <a:lstStyle/>
          <a:p>
            <a:pPr marL="0" marR="55244" indent="0" algn="just" rtl="1">
              <a:spcAft>
                <a:spcPct val="0"/>
              </a:spcAft>
              <a:buNone/>
            </a:pPr>
            <a:r>
              <a:rPr lang="he-IL" sz="1500" dirty="0"/>
              <a:t>תוכנית זו וחומרים קשורים (באופן קולקטיבי, "התוכנית") מסופקים על ידי </a:t>
            </a:r>
            <a:r>
              <a:rPr lang="en-US" sz="1500" dirty="0"/>
              <a:t>INTERNATIONAL AEROSPACE ENVIRONMENTAL GROUP, INC. ("IAEG") </a:t>
            </a:r>
            <a:r>
              <a:rPr lang="he-IL" sz="1500" dirty="0"/>
              <a:t> למטרות מידע בלבד. כל אי דיוק או השמטה אינם באחריותה של </a:t>
            </a:r>
            <a:r>
              <a:rPr lang="en-US" sz="1500" dirty="0"/>
              <a:t>IAEG</a:t>
            </a:r>
            <a:r>
              <a:rPr lang="he-IL" sz="1500" dirty="0"/>
              <a:t>. קביעה אם ו/או כיצד להשתמש בכל חלק מהתוכנית או בכל חלק מהתוכנית תתבצע לפי שיקול דעתך הבלעדי והמוחלט. לפני השימוש בתוכנית, עליך לבדוק אותה עם היועץ המשפטי שלך. אף חלק מהתוכנית אינו מהווה ייעוץ משפטי. השימוש בתוכנית הינו וולונטרי. </a:t>
            </a:r>
            <a:r>
              <a:rPr lang="en-US" sz="1500" dirty="0"/>
              <a:t>IAEG </a:t>
            </a:r>
            <a:r>
              <a:rPr lang="he-IL" sz="1500" dirty="0"/>
              <a:t> לא נותנת מצגים או התחייבויות כלשהן ביחס לתוכנית. </a:t>
            </a:r>
            <a:r>
              <a:rPr lang="en-US" sz="1500" dirty="0"/>
              <a:t>IAEG </a:t>
            </a:r>
            <a:r>
              <a:rPr lang="he-IL" sz="1500" dirty="0"/>
              <a:t> מתנערת בזאת מכל האחריות מכל סוג שהיא, מפורשת, משתמעת או אחרת, או הנובעת ממסחר או מנהג, לרבות, ללא הגבלה, כל אחריות משתמעת של סחירות, פטנטים, איכות, התאמה למטרה מסוימת, שלמות או דיוק. במידה המלאה המותרת על פי החוקים החלים</a:t>
            </a:r>
            <a:r>
              <a:rPr lang="en-US" sz="1500" dirty="0"/>
              <a:t>IAEG </a:t>
            </a:r>
            <a:r>
              <a:rPr lang="he-IL" sz="1500" dirty="0"/>
              <a:t> לא תישא באחריות להפסדים, הוצאות או נזקים מכל סוג שהוא, כולל, ללא הגבלה, מיוחד, מקרי, נסיבתי, ענישתי, מכוון, שאינו מכוון כתוצאה משימוש של חברה או יחיד בתוכנית, בין אם נובע בנזיקין, חוזה, חוק, או אחרת, גם אם הודיעו על האפשרות של נזקים כאלה.</a:t>
            </a:r>
            <a:endParaRPr lang="en-US" sz="1500" dirty="0"/>
          </a:p>
        </p:txBody>
      </p:sp>
      <p:sp>
        <p:nvSpPr>
          <p:cNvPr id="2" name="Slide Number Placeholder 1">
            <a:extLst>
              <a:ext uri="{FF2B5EF4-FFF2-40B4-BE49-F238E27FC236}">
                <a16:creationId xmlns:a16="http://schemas.microsoft.com/office/drawing/2014/main" id="{E2ABD8AF-1967-7685-4D87-9D4112472239}"/>
              </a:ext>
            </a:extLst>
          </p:cNvPr>
          <p:cNvSpPr>
            <a:spLocks noGrp="1"/>
          </p:cNvSpPr>
          <p:nvPr>
            <p:ph type="sldNum" sz="quarter" idx="4"/>
          </p:nvPr>
        </p:nvSpPr>
        <p:spPr/>
        <p:txBody>
          <a:bodyPr/>
          <a:lstStyle/>
          <a:p>
            <a:fld id="{0B2E5B64-CAE8-2849-A1EC-F7A4D4FAAD1C}" type="slidenum">
              <a:rPr lang="en-US" smtClean="0"/>
              <a:t>6</a:t>
            </a:fld>
            <a:endParaRPr lang="en-US"/>
          </a:p>
        </p:txBody>
      </p:sp>
    </p:spTree>
    <p:extLst>
      <p:ext uri="{BB962C8B-B14F-4D97-AF65-F5344CB8AC3E}">
        <p14:creationId xmlns:p14="http://schemas.microsoft.com/office/powerpoint/2010/main" val="344175581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20.07.14"/>
  <p:tag name="AS_TITLE" val="Aspose.Slides for .NET 2.0"/>
  <p:tag name="AS_VERSION" val="20.7"/>
</p:tagLst>
</file>

<file path=ppt/theme/theme1.xml><?xml version="1.0" encoding="utf-8"?>
<a:theme xmlns:a="http://schemas.openxmlformats.org/drawingml/2006/main" name="Office Theme">
  <a:themeElements>
    <a:clrScheme name="Custom 8">
      <a:dk1>
        <a:srgbClr val="000000"/>
      </a:dk1>
      <a:lt1>
        <a:srgbClr val="FFFFFF"/>
      </a:lt1>
      <a:dk2>
        <a:srgbClr val="006BA6"/>
      </a:dk2>
      <a:lt2>
        <a:srgbClr val="00966C"/>
      </a:lt2>
      <a:accent1>
        <a:srgbClr val="7A7A7A"/>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F2FD1C925A454BAF8E0B1589606838" ma:contentTypeVersion="15" ma:contentTypeDescription="Create a new document." ma:contentTypeScope="" ma:versionID="c92368051007d01ab46345d8de81ba3f">
  <xsd:schema xmlns:xsd="http://www.w3.org/2001/XMLSchema" xmlns:xs="http://www.w3.org/2001/XMLSchema" xmlns:p="http://schemas.microsoft.com/office/2006/metadata/properties" xmlns:ns2="833f0945-2644-45ef-b93e-6bb65dd4b48e" xmlns:ns3="837bad93-df81-4a1d-a861-40349e449ced" xmlns:ns4="f48db8f3-84c0-42af-ad78-72a22438cc61" targetNamespace="http://schemas.microsoft.com/office/2006/metadata/properties" ma:root="true" ma:fieldsID="05d900e9ba5d1bf49d69b838e8b54326" ns2:_="" ns3:_="" ns4:_="">
    <xsd:import namespace="833f0945-2644-45ef-b93e-6bb65dd4b48e"/>
    <xsd:import namespace="837bad93-df81-4a1d-a861-40349e449ced"/>
    <xsd:import namespace="f48db8f3-84c0-42af-ad78-72a22438cc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f0945-2644-45ef-b93e-6bb65dd4b4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b23e0d-b85c-4a1f-8b87-c4f682da75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7bad93-df81-4a1d-a861-40349e449ce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db8f3-84c0-42af-ad78-72a22438cc6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fc41f1a-4007-476e-aaa2-f6305c7886f9}" ma:internalName="TaxCatchAll" ma:showField="CatchAllData" ma:web="f48db8f3-84c0-42af-ad78-72a22438cc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8db8f3-84c0-42af-ad78-72a22438cc61" xsi:nil="true"/>
    <lcf76f155ced4ddcb4097134ff3c332f xmlns="833f0945-2644-45ef-b93e-6bb65dd4b4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459A4B-FC3F-47D1-943E-67715AC87380}">
  <ds:schemaRefs>
    <ds:schemaRef ds:uri="http://schemas.microsoft.com/sharepoint/v3/contenttype/forms"/>
  </ds:schemaRefs>
</ds:datastoreItem>
</file>

<file path=customXml/itemProps2.xml><?xml version="1.0" encoding="utf-8"?>
<ds:datastoreItem xmlns:ds="http://schemas.openxmlformats.org/officeDocument/2006/customXml" ds:itemID="{B4ED7934-C701-4D87-8284-A59C248B6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f0945-2644-45ef-b93e-6bb65dd4b48e"/>
    <ds:schemaRef ds:uri="837bad93-df81-4a1d-a861-40349e449ced"/>
    <ds:schemaRef ds:uri="f48db8f3-84c0-42af-ad78-72a22438c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DFA44C-094D-473A-B88A-00C9D3EE8912}">
  <ds:schemaRefs>
    <ds:schemaRef ds:uri="833f0945-2644-45ef-b93e-6bb65dd4b48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f48db8f3-84c0-42af-ad78-72a22438cc61"/>
    <ds:schemaRef ds:uri="837bad93-df81-4a1d-a861-40349e449ce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1490</TotalTime>
  <Words>751</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Century Gothic</vt:lpstr>
      <vt:lpstr>Office Theme</vt:lpstr>
      <vt:lpstr>מערכת בשלות ניהול סביבתי EMS: אימות</vt:lpstr>
      <vt:lpstr>מבוא</vt:lpstr>
      <vt:lpstr>הערכה עצמית (רמת יסוד)</vt:lpstr>
      <vt:lpstr>הכשרת מבקר חיצוני (לרמה מתקדמת ורמת הובלה)</vt:lpstr>
      <vt:lpstr>דוגמאות לגופי הסמכה מוכרים להדרכת מבקרים</vt:lpstr>
      <vt:lpstr>הצהרה משפטית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בשלות ניהול סביבתי EMS: אימות</dc:title>
  <dc:creator>Amanda Myers</dc:creator>
  <cp:lastModifiedBy>Amanda Myers</cp:lastModifiedBy>
  <cp:revision>9</cp:revision>
  <dcterms:created xsi:type="dcterms:W3CDTF">2022-09-20T13:46:57Z</dcterms:created>
  <dcterms:modified xsi:type="dcterms:W3CDTF">2023-09-14T15:02:41Z</dcterms:modified>
</cp:coreProperties>
</file>