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omments/modernComment_115_897061ED.xml" ContentType="application/vnd.ms-powerpoint.comments+xml"/>
  <Override PartName="/ppt/comments/modernComment_116_683EDE4F.xml" ContentType="application/vnd.ms-powerpoint.comments+xml"/>
  <Override PartName="/ppt/comments/modernComment_11A_AE24266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sldIdLst>
    <p:sldId id="264" r:id="rId5"/>
    <p:sldId id="277" r:id="rId6"/>
    <p:sldId id="278" r:id="rId7"/>
    <p:sldId id="280" r:id="rId8"/>
    <p:sldId id="279"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6E505F-D53C-2E0C-A967-38A329167A50}" name="Lerch, Denny" initials="LD" userId="S::dlerch@haleyaldrich.com::580cc849-03a7-4edf-80c7-80553f0a94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6C"/>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3F25A-210B-4D26-B273-847CBE263E5C}" v="1" dt="2023-04-27T01:01:03.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5"/>
    <p:restoredTop sz="97796"/>
  </p:normalViewPr>
  <p:slideViewPr>
    <p:cSldViewPr snapToGrid="0">
      <p:cViewPr varScale="1">
        <p:scale>
          <a:sx n="67" d="100"/>
          <a:sy n="67" d="100"/>
        </p:scale>
        <p:origin x="924" y="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omments/modernComment_115_897061ED.xml><?xml version="1.0" encoding="utf-8"?>
<p188:cmLst xmlns:a="http://schemas.openxmlformats.org/drawingml/2006/main" xmlns:r="http://schemas.openxmlformats.org/officeDocument/2006/relationships" xmlns:p188="http://schemas.microsoft.com/office/powerpoint/2018/8/main">
  <p188:cm id="{EAF569E2-4124-48E9-B4EF-2660C898A86F}" authorId="{E76E505F-D53C-2E0C-A967-38A329167A50}" created="2023-04-26T23:53:22.461">
    <ac:deMkLst xmlns:ac="http://schemas.microsoft.com/office/drawing/2013/main/command">
      <pc:docMk xmlns:pc="http://schemas.microsoft.com/office/powerpoint/2013/main/command"/>
      <pc:sldMk xmlns:pc="http://schemas.microsoft.com/office/powerpoint/2013/main/command" cId="2305843693" sldId="277"/>
      <ac:spMk id="5" creationId="{283DE796-3CBF-C5F0-447D-4345CB578BE6}"/>
    </ac:deMkLst>
    <p188:pos x="107950" y="471487"/>
    <p188:txBody>
      <a:bodyPr/>
      <a:lstStyle/>
      <a:p>
        <a:r>
          <a:rPr lang="en-US"/>
          <a:t>ARNE LENZ	8/5/2022
@cindy.kloehn@airbus.com Was soll das hier?
_Assigned to CINDY KLOEHN_</a:t>
        </a:r>
      </a:p>
    </p188:txBody>
  </p188:cm>
  <p188:cm id="{06324DFC-DCD7-4457-9939-0401CCDA5D75}" authorId="{E76E505F-D53C-2E0C-A967-38A329167A50}" created="2023-04-26T23:53:55.466">
    <ac:deMkLst xmlns:ac="http://schemas.microsoft.com/office/drawing/2013/main/command">
      <pc:docMk xmlns:pc="http://schemas.microsoft.com/office/powerpoint/2013/main/command"/>
      <pc:sldMk xmlns:pc="http://schemas.microsoft.com/office/powerpoint/2013/main/command" cId="2305843693" sldId="277"/>
      <ac:spMk id="4" creationId="{B65C0D0E-A881-FD8B-450A-FDF6706BE55B}"/>
    </ac:deMkLst>
    <p188:txBody>
      <a:bodyPr/>
      <a:lstStyle/>
      <a:p>
        <a:r>
          <a:rPr lang="en-US"/>
          <a:t>ARNE LENZ	8/5/2022
@cindy.kloehn@airbus.com 
kleiner Fehler in der englischen Version
_Assigned to CINDY KLOEHN_</a:t>
        </a:r>
      </a:p>
    </p188:txBody>
  </p188:cm>
</p188:cmLst>
</file>

<file path=ppt/comments/modernComment_116_683EDE4F.xml><?xml version="1.0" encoding="utf-8"?>
<p188:cmLst xmlns:a="http://schemas.openxmlformats.org/drawingml/2006/main" xmlns:r="http://schemas.openxmlformats.org/officeDocument/2006/relationships" xmlns:p188="http://schemas.microsoft.com/office/powerpoint/2018/8/main">
  <p188:cm id="{85079E24-AB33-4F2B-9D24-C2D9E42E7990}" authorId="{E76E505F-D53C-2E0C-A967-38A329167A50}" created="2023-04-26T23:56:18.510">
    <ac:deMkLst xmlns:ac="http://schemas.microsoft.com/office/drawing/2013/main/command">
      <pc:docMk xmlns:pc="http://schemas.microsoft.com/office/powerpoint/2013/main/command"/>
      <pc:sldMk xmlns:pc="http://schemas.microsoft.com/office/powerpoint/2013/main/command" cId="1748950607" sldId="278"/>
      <ac:spMk id="5" creationId="{283DE796-3CBF-C5F0-447D-4345CB578BE6}"/>
    </ac:deMkLst>
    <p188:txBody>
      <a:bodyPr/>
      <a:lstStyle/>
      <a:p>
        <a:r>
          <a:rPr lang="en-US"/>
          <a:t>ARNE LENZ	8/5/2022
@cindy.kloehn@airbus.com 
Siehe englische Version
_Assigned to CINDY KLOEHN_</a:t>
        </a:r>
      </a:p>
    </p188:txBody>
  </p188:cm>
</p188:cmLst>
</file>

<file path=ppt/comments/modernComment_11A_AE242664.xml><?xml version="1.0" encoding="utf-8"?>
<p188:cmLst xmlns:a="http://schemas.openxmlformats.org/drawingml/2006/main" xmlns:r="http://schemas.openxmlformats.org/officeDocument/2006/relationships" xmlns:p188="http://schemas.microsoft.com/office/powerpoint/2018/8/main">
  <p188:cm id="{ADAFCC08-18E4-4235-B757-7319DE935864}" authorId="{E76E505F-D53C-2E0C-A967-38A329167A50}" created="2023-04-27T00:59:09.141">
    <pc:sldMkLst xmlns:pc="http://schemas.microsoft.com/office/powerpoint/2013/main/command">
      <pc:docMk/>
      <pc:sldMk cId="2921604708" sldId="282"/>
    </pc:sldMkLst>
    <p188:txBody>
      <a:bodyPr/>
      <a:lstStyle/>
      <a:p>
        <a:r>
          <a:rPr lang="en-US"/>
          <a:t>To be translated by the Legal Group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B7995-1917-4E48-96AA-04A8EBD4DE3C}"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EB6F9-40D1-B345-876E-3F785B557FFE}" type="slidenum">
              <a:rPr lang="en-US" smtClean="0"/>
              <a:t>‹#›</a:t>
            </a:fld>
            <a:endParaRPr lang="en-US"/>
          </a:p>
        </p:txBody>
      </p:sp>
    </p:spTree>
    <p:extLst>
      <p:ext uri="{BB962C8B-B14F-4D97-AF65-F5344CB8AC3E}">
        <p14:creationId xmlns:p14="http://schemas.microsoft.com/office/powerpoint/2010/main" val="42281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A402-7C74-FBB2-3112-1C503847B98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3E04587-0328-E01C-D007-E08B32D3460B}"/>
              </a:ext>
            </a:extLst>
          </p:cNvPr>
          <p:cNvPicPr>
            <a:picLocks noChangeAspect="1"/>
          </p:cNvPicPr>
          <p:nvPr userDrawn="1"/>
        </p:nvPicPr>
        <p:blipFill>
          <a:blip r:embed="rId3"/>
          <a:stretch>
            <a:fillRect/>
          </a:stretch>
        </p:blipFill>
        <p:spPr>
          <a:xfrm>
            <a:off x="371265" y="373908"/>
            <a:ext cx="1955557" cy="612283"/>
          </a:xfrm>
          <a:prstGeom prst="rect">
            <a:avLst/>
          </a:prstGeom>
        </p:spPr>
      </p:pic>
      <p:sp>
        <p:nvSpPr>
          <p:cNvPr id="2" name="Title 1">
            <a:extLst>
              <a:ext uri="{FF2B5EF4-FFF2-40B4-BE49-F238E27FC236}">
                <a16:creationId xmlns:a16="http://schemas.microsoft.com/office/drawing/2014/main" id="{DA13E531-C195-C1C8-7031-B6E7E53E18DF}"/>
              </a:ext>
            </a:extLst>
          </p:cNvPr>
          <p:cNvSpPr>
            <a:spLocks noGrp="1"/>
          </p:cNvSpPr>
          <p:nvPr>
            <p:ph type="ctrTitle" hasCustomPrompt="1"/>
          </p:nvPr>
        </p:nvSpPr>
        <p:spPr>
          <a:xfrm>
            <a:off x="371265" y="1732199"/>
            <a:ext cx="4943684" cy="2387600"/>
          </a:xfrm>
        </p:spPr>
        <p:txBody>
          <a:bodyPr anchor="b">
            <a:normAutofit/>
          </a:bodyPr>
          <a:lstStyle>
            <a:lvl1pPr algn="l">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1BD8CF8-01D2-11F4-7250-4AF730DB640E}"/>
              </a:ext>
            </a:extLst>
          </p:cNvPr>
          <p:cNvSpPr>
            <a:spLocks noGrp="1"/>
          </p:cNvSpPr>
          <p:nvPr>
            <p:ph type="subTitle" idx="1" hasCustomPrompt="1"/>
          </p:nvPr>
        </p:nvSpPr>
        <p:spPr>
          <a:xfrm>
            <a:off x="371265" y="4398716"/>
            <a:ext cx="4943684" cy="1079520"/>
          </a:xfrm>
        </p:spPr>
        <p:txBody>
          <a:bodyPr>
            <a:normAutofit/>
          </a:bodyPr>
          <a:lstStyle>
            <a:lvl1pPr marL="0" indent="0" algn="l">
              <a:buNone/>
              <a:defRPr sz="1500" spc="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88D9EA70-4779-A8D3-F378-92A5FCF41AA6}"/>
              </a:ext>
            </a:extLst>
          </p:cNvPr>
          <p:cNvSpPr>
            <a:spLocks noGrp="1"/>
          </p:cNvSpPr>
          <p:nvPr>
            <p:ph type="ftr" sz="quarter" idx="11"/>
          </p:nvPr>
        </p:nvSpPr>
        <p:spPr>
          <a:xfrm>
            <a:off x="371264" y="6301529"/>
            <a:ext cx="4943685" cy="365125"/>
          </a:xfrm>
          <a:prstGeom prst="rect">
            <a:avLst/>
          </a:prstGeom>
        </p:spPr>
        <p:txBody>
          <a:bodyPr/>
          <a:lstStyle>
            <a:lvl1pPr algn="l">
              <a:defRPr sz="1000">
                <a:latin typeface="Century Gothic" panose="020B0502020202020204" pitchFamily="34" charset="0"/>
              </a:defRPr>
            </a:lvl1pPr>
          </a:lstStyle>
          <a:p>
            <a:endParaRPr lang="en-US" dirty="0"/>
          </a:p>
        </p:txBody>
      </p:sp>
      <p:cxnSp>
        <p:nvCxnSpPr>
          <p:cNvPr id="10" name="Straight Connector 9">
            <a:extLst>
              <a:ext uri="{FF2B5EF4-FFF2-40B4-BE49-F238E27FC236}">
                <a16:creationId xmlns:a16="http://schemas.microsoft.com/office/drawing/2014/main" id="{28A741E5-30F1-422E-8568-EAEDD9273621}"/>
              </a:ext>
            </a:extLst>
          </p:cNvPr>
          <p:cNvCxnSpPr/>
          <p:nvPr userDrawn="1"/>
        </p:nvCxnSpPr>
        <p:spPr>
          <a:xfrm>
            <a:off x="473530" y="425359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A959E8-9CDC-665F-C794-50C290E4B2BF}"/>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
        <p:nvSpPr>
          <p:cNvPr id="6" name="TextBox 5">
            <a:extLst>
              <a:ext uri="{FF2B5EF4-FFF2-40B4-BE49-F238E27FC236}">
                <a16:creationId xmlns:a16="http://schemas.microsoft.com/office/drawing/2014/main" id="{9B842F59-42F6-8BC4-75FC-C5C1FF3A93D6}"/>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dirty="0">
                <a:solidFill>
                  <a:prstClr val="black"/>
                </a:solidFill>
              </a:rPr>
              <a:t>IAEG® Proprietary – Internal Use Only</a:t>
            </a:r>
          </a:p>
        </p:txBody>
      </p:sp>
    </p:spTree>
    <p:extLst>
      <p:ext uri="{BB962C8B-B14F-4D97-AF65-F5344CB8AC3E}">
        <p14:creationId xmlns:p14="http://schemas.microsoft.com/office/powerpoint/2010/main" val="420117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40D5-D162-9B43-E122-D61845223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90C09-8C1C-2A6A-76EA-CB9BEB5025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E9B385F-6EEB-ACCE-2E03-B0EE89139FB0}"/>
              </a:ext>
            </a:extLst>
          </p:cNvPr>
          <p:cNvSpPr>
            <a:spLocks noGrp="1"/>
          </p:cNvSpPr>
          <p:nvPr>
            <p:ph type="sldNum" sz="quarter" idx="4"/>
          </p:nvPr>
        </p:nvSpPr>
        <p:spPr>
          <a:xfrm>
            <a:off x="11081656" y="6233956"/>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a:p>
        </p:txBody>
      </p:sp>
      <p:sp>
        <p:nvSpPr>
          <p:cNvPr id="4" name="TextBox 3">
            <a:extLst>
              <a:ext uri="{FF2B5EF4-FFF2-40B4-BE49-F238E27FC236}">
                <a16:creationId xmlns:a16="http://schemas.microsoft.com/office/drawing/2014/main" id="{7231B168-7D66-BDE1-1546-1F38F021AFDE}"/>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Tree>
    <p:extLst>
      <p:ext uri="{BB962C8B-B14F-4D97-AF65-F5344CB8AC3E}">
        <p14:creationId xmlns:p14="http://schemas.microsoft.com/office/powerpoint/2010/main" val="346119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AA4CD-ED43-A0D6-E60E-0C22B6467B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B615A0-DBBF-9C6B-74BC-14BAF53AA1F7}"/>
              </a:ext>
            </a:extLst>
          </p:cNvPr>
          <p:cNvSpPr>
            <a:spLocks noGrp="1"/>
          </p:cNvSpPr>
          <p:nvPr>
            <p:ph type="title" hasCustomPrompt="1"/>
          </p:nvPr>
        </p:nvSpPr>
        <p:spPr>
          <a:xfrm>
            <a:off x="2164950" y="981415"/>
            <a:ext cx="7318683" cy="2852737"/>
          </a:xfrm>
        </p:spPr>
        <p:txBody>
          <a:bodyPr anchor="b">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FC08ED3-72D4-80C1-C019-D02E00D764DE}"/>
              </a:ext>
            </a:extLst>
          </p:cNvPr>
          <p:cNvSpPr>
            <a:spLocks noGrp="1"/>
          </p:cNvSpPr>
          <p:nvPr>
            <p:ph type="body" idx="1"/>
          </p:nvPr>
        </p:nvSpPr>
        <p:spPr>
          <a:xfrm>
            <a:off x="2164950" y="4115866"/>
            <a:ext cx="7318683" cy="1500187"/>
          </a:xfrm>
        </p:spPr>
        <p:txBody>
          <a:bodyPr/>
          <a:lstStyle>
            <a:lvl1pPr marL="0" indent="0">
              <a:buNone/>
              <a:defRPr sz="240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782DB2C-6BAE-1F71-FAE7-47C5BC3DB3B3}"/>
              </a:ext>
            </a:extLst>
          </p:cNvPr>
          <p:cNvSpPr>
            <a:spLocks noGrp="1"/>
          </p:cNvSpPr>
          <p:nvPr>
            <p:ph type="sldNum" sz="quarter" idx="12"/>
          </p:nvPr>
        </p:nvSpPr>
        <p:spPr>
          <a:xfrm>
            <a:off x="10408444" y="6406479"/>
            <a:ext cx="1690222" cy="365125"/>
          </a:xfrm>
          <a:prstGeom prst="rect">
            <a:avLst/>
          </a:prstGeom>
        </p:spPr>
        <p:txBody>
          <a:bodyPr anchor="ctr"/>
          <a:lstStyle>
            <a:lvl1pPr>
              <a:defRPr sz="900">
                <a:solidFill>
                  <a:schemeClr val="bg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dirty="0"/>
          </a:p>
        </p:txBody>
      </p:sp>
      <p:pic>
        <p:nvPicPr>
          <p:cNvPr id="9" name="Picture 8">
            <a:extLst>
              <a:ext uri="{FF2B5EF4-FFF2-40B4-BE49-F238E27FC236}">
                <a16:creationId xmlns:a16="http://schemas.microsoft.com/office/drawing/2014/main" id="{6B2D82D9-5D39-5831-FDB9-F28209BE2F48}"/>
              </a:ext>
            </a:extLst>
          </p:cNvPr>
          <p:cNvPicPr>
            <a:picLocks noChangeAspect="1"/>
          </p:cNvPicPr>
          <p:nvPr userDrawn="1"/>
        </p:nvPicPr>
        <p:blipFill>
          <a:blip r:embed="rId3"/>
          <a:stretch>
            <a:fillRect/>
          </a:stretch>
        </p:blipFill>
        <p:spPr>
          <a:xfrm>
            <a:off x="10158219" y="295769"/>
            <a:ext cx="1212998" cy="579871"/>
          </a:xfrm>
          <a:prstGeom prst="rect">
            <a:avLst/>
          </a:prstGeom>
        </p:spPr>
      </p:pic>
      <p:cxnSp>
        <p:nvCxnSpPr>
          <p:cNvPr id="7" name="Straight Connector 6">
            <a:extLst>
              <a:ext uri="{FF2B5EF4-FFF2-40B4-BE49-F238E27FC236}">
                <a16:creationId xmlns:a16="http://schemas.microsoft.com/office/drawing/2014/main" id="{CE0EC9E3-8213-69EC-2AE6-39E046216D64}"/>
              </a:ext>
            </a:extLst>
          </p:cNvPr>
          <p:cNvCxnSpPr/>
          <p:nvPr userDrawn="1"/>
        </p:nvCxnSpPr>
        <p:spPr>
          <a:xfrm>
            <a:off x="2289268" y="397927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88DF89-0264-CDFF-C6CA-7A931757B484}"/>
              </a:ext>
            </a:extLst>
          </p:cNvPr>
          <p:cNvSpPr txBox="1"/>
          <p:nvPr userDrawn="1"/>
        </p:nvSpPr>
        <p:spPr>
          <a:xfrm>
            <a:off x="576615" y="6552064"/>
            <a:ext cx="825867" cy="230832"/>
          </a:xfrm>
          <a:prstGeom prst="rect">
            <a:avLst/>
          </a:prstGeom>
          <a:noFill/>
        </p:spPr>
        <p:txBody>
          <a:bodyPr wrap="none" rtlCol="0">
            <a:spAutoFit/>
          </a:bodyPr>
          <a:lstStyle/>
          <a:p>
            <a:pPr algn="r"/>
            <a:r>
              <a:rPr lang="sk-SK" sz="900" dirty="0">
                <a:solidFill>
                  <a:srgbClr val="FFFFFF"/>
                </a:solidFill>
              </a:rPr>
              <a:t>© 20</a:t>
            </a:r>
            <a:r>
              <a:rPr lang="en-US" sz="900" dirty="0">
                <a:solidFill>
                  <a:srgbClr val="FFFFFF"/>
                </a:solidFill>
              </a:rPr>
              <a:t>23</a:t>
            </a:r>
            <a:r>
              <a:rPr lang="sk-SK" sz="900" dirty="0">
                <a:solidFill>
                  <a:srgbClr val="FFFFFF"/>
                </a:solidFill>
              </a:rPr>
              <a:t> IAEG</a:t>
            </a:r>
            <a:r>
              <a:rPr lang="sk-SK" sz="900" baseline="30000" dirty="0">
                <a:solidFill>
                  <a:srgbClr val="FFFFFF"/>
                </a:solidFill>
              </a:rPr>
              <a:t>®</a:t>
            </a:r>
          </a:p>
        </p:txBody>
      </p:sp>
    </p:spTree>
    <p:extLst>
      <p:ext uri="{BB962C8B-B14F-4D97-AF65-F5344CB8AC3E}">
        <p14:creationId xmlns:p14="http://schemas.microsoft.com/office/powerpoint/2010/main" val="291295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9AADF8-E93F-F33F-EF52-92D6FF639C19}"/>
              </a:ext>
            </a:extLst>
          </p:cNvPr>
          <p:cNvGrpSpPr/>
          <p:nvPr userDrawn="1"/>
        </p:nvGrpSpPr>
        <p:grpSpPr>
          <a:xfrm>
            <a:off x="0" y="-1"/>
            <a:ext cx="12192000" cy="6858001"/>
            <a:chOff x="0" y="-1"/>
            <a:chExt cx="12192000" cy="6858001"/>
          </a:xfrm>
        </p:grpSpPr>
        <p:pic>
          <p:nvPicPr>
            <p:cNvPr id="3" name="Picture 2">
              <a:extLst>
                <a:ext uri="{FF2B5EF4-FFF2-40B4-BE49-F238E27FC236}">
                  <a16:creationId xmlns:a16="http://schemas.microsoft.com/office/drawing/2014/main" id="{FB945583-F86D-946C-E79B-41E00AF95085}"/>
                </a:ext>
              </a:extLst>
            </p:cNvPr>
            <p:cNvPicPr>
              <a:picLocks noChangeAspect="1"/>
            </p:cNvPicPr>
            <p:nvPr/>
          </p:nvPicPr>
          <p:blipFill rotWithShape="1">
            <a:blip r:embed="rId2"/>
            <a:srcRect l="2214" t="2731" b="4824"/>
            <a:stretch/>
          </p:blipFill>
          <p:spPr>
            <a:xfrm>
              <a:off x="0" y="-1"/>
              <a:ext cx="12192000" cy="6858001"/>
            </a:xfrm>
            <a:prstGeom prst="rect">
              <a:avLst/>
            </a:prstGeom>
          </p:spPr>
        </p:pic>
        <p:pic>
          <p:nvPicPr>
            <p:cNvPr id="4" name="Picture 3">
              <a:extLst>
                <a:ext uri="{FF2B5EF4-FFF2-40B4-BE49-F238E27FC236}">
                  <a16:creationId xmlns:a16="http://schemas.microsoft.com/office/drawing/2014/main" id="{D8E1869A-87C4-7133-53FF-9AAE851A4A89}"/>
                </a:ext>
              </a:extLst>
            </p:cNvPr>
            <p:cNvPicPr>
              <a:picLocks noChangeAspect="1"/>
            </p:cNvPicPr>
            <p:nvPr/>
          </p:nvPicPr>
          <p:blipFill>
            <a:blip r:embed="rId3"/>
            <a:stretch>
              <a:fillRect/>
            </a:stretch>
          </p:blipFill>
          <p:spPr>
            <a:xfrm>
              <a:off x="4560663" y="2402753"/>
              <a:ext cx="3277708" cy="1026247"/>
            </a:xfrm>
            <a:prstGeom prst="rect">
              <a:avLst/>
            </a:prstGeom>
          </p:spPr>
        </p:pic>
        <p:sp>
          <p:nvSpPr>
            <p:cNvPr id="5" name="TextBox 4">
              <a:extLst>
                <a:ext uri="{FF2B5EF4-FFF2-40B4-BE49-F238E27FC236}">
                  <a16:creationId xmlns:a16="http://schemas.microsoft.com/office/drawing/2014/main" id="{BC7033DA-BDE5-9433-ADB6-EA09E1416516}"/>
                </a:ext>
              </a:extLst>
            </p:cNvPr>
            <p:cNvSpPr txBox="1"/>
            <p:nvPr/>
          </p:nvSpPr>
          <p:spPr>
            <a:xfrm>
              <a:off x="0" y="6581001"/>
              <a:ext cx="12192000" cy="230832"/>
            </a:xfrm>
            <a:prstGeom prst="rect">
              <a:avLst/>
            </a:prstGeom>
            <a:noFill/>
          </p:spPr>
          <p:txBody>
            <a:bodyPr wrap="square" rtlCol="0">
              <a:spAutoFit/>
            </a:bodyPr>
            <a:lstStyle/>
            <a:p>
              <a:pPr algn="ctr"/>
              <a:r>
                <a:rPr lang="sk-SK" sz="900" dirty="0">
                  <a:solidFill>
                    <a:schemeClr val="bg1"/>
                  </a:solidFill>
                  <a:latin typeface="Century Gothic" panose="020B0502020202020204" pitchFamily="34" charset="0"/>
                </a:rPr>
                <a:t>© 202</a:t>
              </a:r>
              <a:r>
                <a:rPr lang="en-US" sz="900" dirty="0">
                  <a:solidFill>
                    <a:schemeClr val="bg1"/>
                  </a:solidFill>
                  <a:latin typeface="Century Gothic" panose="020B0502020202020204" pitchFamily="34" charset="0"/>
                </a:rPr>
                <a:t>3</a:t>
              </a:r>
              <a:r>
                <a:rPr lang="sk-SK" sz="900" dirty="0">
                  <a:solidFill>
                    <a:schemeClr val="bg1"/>
                  </a:solidFill>
                  <a:latin typeface="Century Gothic" panose="020B0502020202020204" pitchFamily="34" charset="0"/>
                </a:rPr>
                <a:t> IAEG</a:t>
              </a:r>
              <a:r>
                <a:rPr lang="sk-SK" sz="900" baseline="30000" dirty="0">
                  <a:solidFill>
                    <a:schemeClr val="bg1"/>
                  </a:solidFill>
                  <a:latin typeface="Century Gothic" panose="020B0502020202020204" pitchFamily="34" charset="0"/>
                </a:rPr>
                <a:t>®</a:t>
              </a:r>
            </a:p>
          </p:txBody>
        </p:sp>
      </p:grpSp>
    </p:spTree>
    <p:extLst>
      <p:ext uri="{BB962C8B-B14F-4D97-AF65-F5344CB8AC3E}">
        <p14:creationId xmlns:p14="http://schemas.microsoft.com/office/powerpoint/2010/main" val="7996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4F5CCA-CD54-0260-DFAE-61BB740F73D6}"/>
              </a:ext>
            </a:extLst>
          </p:cNvPr>
          <p:cNvPicPr>
            <a:picLocks noChangeAspect="1"/>
          </p:cNvPicPr>
          <p:nvPr userDrawn="1"/>
        </p:nvPicPr>
        <p:blipFill rotWithShape="1">
          <a:blip r:embed="rId6"/>
          <a:srcRect t="22862"/>
          <a:stretch/>
        </p:blipFill>
        <p:spPr>
          <a:xfrm>
            <a:off x="10971998" y="-1"/>
            <a:ext cx="1220002" cy="2220687"/>
          </a:xfrm>
          <a:prstGeom prst="rect">
            <a:avLst/>
          </a:prstGeom>
        </p:spPr>
      </p:pic>
      <p:sp>
        <p:nvSpPr>
          <p:cNvPr id="2" name="Title Placeholder 1">
            <a:extLst>
              <a:ext uri="{FF2B5EF4-FFF2-40B4-BE49-F238E27FC236}">
                <a16:creationId xmlns:a16="http://schemas.microsoft.com/office/drawing/2014/main" id="{8D623E52-67CA-9F8B-3621-D872A38E1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582D50-3262-6467-33D0-C3033676B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54D11118-0331-9C77-D497-4BD5EE6F7744}"/>
              </a:ext>
            </a:extLst>
          </p:cNvPr>
          <p:cNvSpPr>
            <a:spLocks noGrp="1"/>
          </p:cNvSpPr>
          <p:nvPr>
            <p:ph type="sldNum" sz="quarter" idx="4"/>
          </p:nvPr>
        </p:nvSpPr>
        <p:spPr>
          <a:xfrm>
            <a:off x="11090854" y="6212929"/>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a:p>
        </p:txBody>
      </p:sp>
      <p:pic>
        <p:nvPicPr>
          <p:cNvPr id="9" name="Picture 8">
            <a:extLst>
              <a:ext uri="{FF2B5EF4-FFF2-40B4-BE49-F238E27FC236}">
                <a16:creationId xmlns:a16="http://schemas.microsoft.com/office/drawing/2014/main" id="{C348961E-0078-C5E7-DA55-140265E0C354}"/>
              </a:ext>
            </a:extLst>
          </p:cNvPr>
          <p:cNvPicPr>
            <a:picLocks noChangeAspect="1"/>
          </p:cNvPicPr>
          <p:nvPr userDrawn="1"/>
        </p:nvPicPr>
        <p:blipFill>
          <a:blip r:embed="rId7"/>
          <a:stretch>
            <a:fillRect/>
          </a:stretch>
        </p:blipFill>
        <p:spPr>
          <a:xfrm>
            <a:off x="121590" y="6363929"/>
            <a:ext cx="825467" cy="394613"/>
          </a:xfrm>
          <a:prstGeom prst="rect">
            <a:avLst/>
          </a:prstGeom>
        </p:spPr>
      </p:pic>
      <p:cxnSp>
        <p:nvCxnSpPr>
          <p:cNvPr id="11" name="Straight Connector 10">
            <a:extLst>
              <a:ext uri="{FF2B5EF4-FFF2-40B4-BE49-F238E27FC236}">
                <a16:creationId xmlns:a16="http://schemas.microsoft.com/office/drawing/2014/main" id="{187D5F4A-173F-2AEB-8B30-13FC199EECDE}"/>
              </a:ext>
            </a:extLst>
          </p:cNvPr>
          <p:cNvCxnSpPr>
            <a:cxnSpLocks/>
          </p:cNvCxnSpPr>
          <p:nvPr userDrawn="1"/>
        </p:nvCxnSpPr>
        <p:spPr>
          <a:xfrm>
            <a:off x="1110344" y="6590211"/>
            <a:ext cx="104698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D0C5741-CD64-CE82-CBAA-73CCDD33A4D0}"/>
              </a:ext>
            </a:extLst>
          </p:cNvPr>
          <p:cNvPicPr>
            <a:picLocks noChangeAspect="1"/>
          </p:cNvPicPr>
          <p:nvPr userDrawn="1"/>
        </p:nvPicPr>
        <p:blipFill>
          <a:blip r:embed="rId8"/>
          <a:stretch>
            <a:fillRect/>
          </a:stretch>
        </p:blipFill>
        <p:spPr>
          <a:xfrm flipH="1">
            <a:off x="-1" y="4353020"/>
            <a:ext cx="516777" cy="1292497"/>
          </a:xfrm>
          <a:prstGeom prst="rect">
            <a:avLst/>
          </a:prstGeom>
        </p:spPr>
      </p:pic>
      <p:sp>
        <p:nvSpPr>
          <p:cNvPr id="4" name="TextBox 3">
            <a:extLst>
              <a:ext uri="{FF2B5EF4-FFF2-40B4-BE49-F238E27FC236}">
                <a16:creationId xmlns:a16="http://schemas.microsoft.com/office/drawing/2014/main" id="{7F87E3EC-82B5-C626-0C37-7FAF1AB380D9}"/>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
        <p:nvSpPr>
          <p:cNvPr id="5" name="TextBox 4">
            <a:extLst>
              <a:ext uri="{FF2B5EF4-FFF2-40B4-BE49-F238E27FC236}">
                <a16:creationId xmlns:a16="http://schemas.microsoft.com/office/drawing/2014/main" id="{6121B021-F964-73B6-ED7D-FB0EE0E717A1}"/>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dirty="0">
                <a:solidFill>
                  <a:prstClr val="black"/>
                </a:solidFill>
              </a:rPr>
              <a:t>IAEG® Proprietary – Internal Use Only</a:t>
            </a:r>
          </a:p>
        </p:txBody>
      </p:sp>
    </p:spTree>
    <p:extLst>
      <p:ext uri="{BB962C8B-B14F-4D97-AF65-F5344CB8AC3E}">
        <p14:creationId xmlns:p14="http://schemas.microsoft.com/office/powerpoint/2010/main" val="292524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Lst>
  <p:hf hdr="0" ftr="0" dt="0"/>
  <p:txStyles>
    <p:titleStyle>
      <a:lvl1pPr algn="l" defTabSz="914400" rtl="0" eaLnBrk="1" latinLnBrk="0" hangingPunct="1">
        <a:lnSpc>
          <a:spcPct val="9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15_897061ED.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16_683EDE4F.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ema.net/)" TargetMode="External"/><Relationship Id="rId2" Type="http://schemas.openxmlformats.org/officeDocument/2006/relationships/hyperlink" Target="http://www.quality.org/)" TargetMode="External"/><Relationship Id="rId1" Type="http://schemas.openxmlformats.org/officeDocument/2006/relationships/slideLayout" Target="../slideLayouts/slideLayout2.xml"/><Relationship Id="rId6" Type="http://schemas.openxmlformats.org/officeDocument/2006/relationships/hyperlink" Target="mailto:questions@iaeg.com" TargetMode="External"/><Relationship Id="rId5" Type="http://schemas.openxmlformats.org/officeDocument/2006/relationships/hyperlink" Target="http://www.IAF.nu/" TargetMode="External"/><Relationship Id="rId4" Type="http://schemas.openxmlformats.org/officeDocument/2006/relationships/hyperlink" Target="http://www.bsigroup.com/)" TargetMode="External"/></Relationships>
</file>

<file path=ppt/slides/_rels/slide6.xml.rels><?xml version="1.0" encoding="UTF-8" standalone="yes"?>
<Relationships xmlns="http://schemas.openxmlformats.org/package/2006/relationships"><Relationship Id="rId2" Type="http://schemas.microsoft.com/office/2018/10/relationships/comments" Target="../comments/modernComment_11A_AE2426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28C252-8B85-BD1A-503F-1DF050448D3C}"/>
              </a:ext>
            </a:extLst>
          </p:cNvPr>
          <p:cNvSpPr>
            <a:spLocks noGrp="1"/>
          </p:cNvSpPr>
          <p:nvPr>
            <p:ph type="ctrTitle"/>
          </p:nvPr>
        </p:nvSpPr>
        <p:spPr>
          <a:xfrm>
            <a:off x="371265" y="1732199"/>
            <a:ext cx="5546456" cy="2387600"/>
          </a:xfrm>
        </p:spPr>
        <p:txBody>
          <a:bodyPr>
            <a:normAutofit/>
          </a:bodyPr>
          <a:lstStyle/>
          <a:p>
            <a:r>
              <a:rPr lang="en-US" dirty="0"/>
              <a:t>IAEG EMS </a:t>
            </a:r>
            <a:r>
              <a:rPr lang="en-US" dirty="0" err="1"/>
              <a:t>Reifegradmodell</a:t>
            </a:r>
            <a:r>
              <a:rPr lang="en-US" dirty="0"/>
              <a:t> - </a:t>
            </a:r>
            <a:r>
              <a:rPr lang="en-US" dirty="0" err="1"/>
              <a:t>Verifizierung</a:t>
            </a:r>
            <a:endParaRPr lang="en-US" dirty="0"/>
          </a:p>
        </p:txBody>
      </p:sp>
      <p:sp>
        <p:nvSpPr>
          <p:cNvPr id="8" name="Subtitle 7">
            <a:extLst>
              <a:ext uri="{FF2B5EF4-FFF2-40B4-BE49-F238E27FC236}">
                <a16:creationId xmlns:a16="http://schemas.microsoft.com/office/drawing/2014/main" id="{DDEEF4AD-6CCC-C843-9B9B-232F6897B76B}"/>
              </a:ext>
            </a:extLst>
          </p:cNvPr>
          <p:cNvSpPr>
            <a:spLocks noGrp="1"/>
          </p:cNvSpPr>
          <p:nvPr>
            <p:ph type="subTitle" idx="1"/>
          </p:nvPr>
        </p:nvSpPr>
        <p:spPr/>
        <p:txBody>
          <a:bodyPr/>
          <a:lstStyle/>
          <a:p>
            <a:r>
              <a:rPr lang="de-DE" dirty="0"/>
              <a:t>QUALIFIKATIONSANFORDERUNGEN FÜR SELBSTBEWERTER UND AUDITOREN</a:t>
            </a:r>
            <a:endParaRPr lang="en-US" dirty="0"/>
          </a:p>
        </p:txBody>
      </p:sp>
    </p:spTree>
    <p:extLst>
      <p:ext uri="{BB962C8B-B14F-4D97-AF65-F5344CB8AC3E}">
        <p14:creationId xmlns:p14="http://schemas.microsoft.com/office/powerpoint/2010/main" val="272599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EINFÜHRUNG</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rmAutofit fontScale="70000" lnSpcReduction="20000"/>
          </a:bodyPr>
          <a:lstStyle/>
          <a:p>
            <a:pPr marL="0" indent="0">
              <a:buNone/>
            </a:pPr>
            <a:r>
              <a:rPr lang="de-DE" dirty="0"/>
              <a:t>Die Bewertung des Reifegrads eines Umweltmanagementsystems anhand der im IAEG-Reifegradmodell für UMS beschriebenen Anforderungen, kann durch Selbstbewertung für die Grundstufe (Foundation), unter Verwendung der IAEG-Checkliste, erfolgen. Die Konformität mit den Anforderungen auf dieser Stufe wird vom Vorstandsvorsitzenden, dem Chefprokuristen oder einem ähnlichen Verantwortlichen des Unternehmens unter Verwendung der IAEG-Vorlage für die Selbstbewertung (</a:t>
            </a:r>
            <a:r>
              <a:rPr lang="de-DE" dirty="0">
                <a:highlight>
                  <a:srgbClr val="FFFF00"/>
                </a:highlight>
              </a:rPr>
              <a:t>durch Namen ersetzen und Link zur Vorlage</a:t>
            </a:r>
            <a:r>
              <a:rPr lang="de-DE" dirty="0"/>
              <a:t>) bestätigt und abgezeichnet. Die Qualifikation des Selbstbewerters wird auf der nächsten Seite beschrieben.</a:t>
            </a:r>
          </a:p>
          <a:p>
            <a:pPr marL="0" indent="0">
              <a:buNone/>
            </a:pPr>
            <a:r>
              <a:rPr lang="de-DE" dirty="0"/>
              <a:t>Die Bewertung anhand der Anforderungen für fortgeschrittene (Advanced) und führende Unternehmen (Leading) muss durch einen qualifizierten Prüfer vorgenommen werden. Die Checkliste für die IAEG-Prüfung muss ausgefüllt werden. Die Konformität mit den Anforderungen für die Stufe ‘Fortgeschritten’ und ‘Führend’ wird vom Prüfer bestätigt und abgezeichnet, wobei die IAEG-Vorlage für die Bestätigung durch Dritte verwendet wird (</a:t>
            </a:r>
            <a:r>
              <a:rPr lang="de-DE" dirty="0">
                <a:highlight>
                  <a:srgbClr val="FFFF00"/>
                </a:highlight>
              </a:rPr>
              <a:t>durch Namen ersetzen und Link zur Vorlage</a:t>
            </a:r>
            <a:r>
              <a:rPr lang="de-DE" dirty="0"/>
              <a:t>). Die Qualifikation des Prüfers wird auf der </a:t>
            </a:r>
            <a:r>
              <a:rPr lang="de-DE" dirty="0">
                <a:highlight>
                  <a:srgbClr val="FFFF00"/>
                </a:highlight>
              </a:rPr>
              <a:t>über</a:t>
            </a:r>
            <a:r>
              <a:rPr lang="de-DE" dirty="0"/>
              <a:t>nächsten Seite beschrieben.</a:t>
            </a:r>
          </a:p>
          <a:p>
            <a:pPr marL="0" indent="0">
              <a:buNone/>
            </a:pPr>
            <a:r>
              <a:rPr lang="de-DE" dirty="0"/>
              <a:t>Die Bewertung des ‘Weltklasseniveaus’ erfolgt im Rahmen eines formalen ISO14001-Zertifizierungsverfahrens durch eine akkreditierte Zertifizierungsstelle.</a:t>
            </a:r>
            <a:endParaRPr lang="en-US" dirty="0"/>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2</a:t>
            </a:fld>
            <a:endParaRPr lang="en-US"/>
          </a:p>
        </p:txBody>
      </p:sp>
    </p:spTree>
    <p:extLst>
      <p:ext uri="{BB962C8B-B14F-4D97-AF65-F5344CB8AC3E}">
        <p14:creationId xmlns:p14="http://schemas.microsoft.com/office/powerpoint/2010/main" val="23058436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SELBSTBEURTEILER (GRUNDSTUFE)</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rmAutofit lnSpcReduction="10000"/>
          </a:bodyPr>
          <a:lstStyle/>
          <a:p>
            <a:pPr marL="299085" marR="5080" indent="-287020">
              <a:lnSpc>
                <a:spcPts val="1730"/>
              </a:lnSpc>
              <a:spcBef>
                <a:spcPts val="310"/>
              </a:spcBef>
              <a:buFont typeface="Arial"/>
              <a:buChar char="•"/>
              <a:tabLst>
                <a:tab pos="299085" algn="l"/>
                <a:tab pos="299720" algn="l"/>
              </a:tabLst>
            </a:pPr>
            <a:r>
              <a:rPr lang="de-DE" sz="1600" dirty="0">
                <a:solidFill>
                  <a:srgbClr val="414546"/>
                </a:solidFill>
                <a:latin typeface="Century Gothic"/>
                <a:cs typeface="Century Gothic"/>
              </a:rPr>
              <a:t>Unternehmen, die ihre Konformität mit den Anforderungen der "Grundstufe" (Foundation) des IAEG-Reifegradmodells für UMS selbst bewerten wollen, müssen die Ziele und Hauptelemente eines Umweltmanagementsystems verstehen.</a:t>
            </a:r>
            <a:endParaRPr lang="en-US" sz="1600" dirty="0">
              <a:latin typeface="Century Gothic"/>
              <a:cs typeface="Century Gothic"/>
            </a:endParaRPr>
          </a:p>
          <a:p>
            <a:pPr marL="299085" marR="487680" indent="-287020">
              <a:lnSpc>
                <a:spcPts val="1730"/>
              </a:lnSpc>
              <a:spcBef>
                <a:spcPts val="1000"/>
              </a:spcBef>
              <a:buFont typeface="Arial"/>
              <a:buChar char="•"/>
              <a:tabLst>
                <a:tab pos="299085" algn="l"/>
                <a:tab pos="299720" algn="l"/>
              </a:tabLst>
            </a:pPr>
            <a:r>
              <a:rPr lang="de-DE" sz="1600" dirty="0">
                <a:solidFill>
                  <a:srgbClr val="414546"/>
                </a:solidFill>
                <a:latin typeface="Century Gothic"/>
                <a:cs typeface="Century Gothic"/>
              </a:rPr>
              <a:t>Die Person, die die Selbstbewertung im Namen des Unternehmens durchführt, muss an einer Schulung für interne Auditoren nach ISO 14001 teilnehmen (2-3 Tage)</a:t>
            </a:r>
            <a:endParaRPr lang="en-US" sz="1600" dirty="0">
              <a:latin typeface="Century Gothic"/>
              <a:cs typeface="Century Gothic"/>
            </a:endParaRPr>
          </a:p>
          <a:p>
            <a:pPr marL="0" indent="0">
              <a:lnSpc>
                <a:spcPct val="100000"/>
              </a:lnSpc>
              <a:spcBef>
                <a:spcPts val="780"/>
              </a:spcBef>
              <a:buNone/>
            </a:pPr>
            <a:r>
              <a:rPr lang="en-US" sz="1600" spc="-20" dirty="0">
                <a:solidFill>
                  <a:srgbClr val="414546"/>
                </a:solidFill>
                <a:latin typeface="Century Gothic"/>
                <a:cs typeface="Century Gothic"/>
              </a:rPr>
              <a:t>UND:</a:t>
            </a:r>
            <a:endParaRPr lang="en-US" sz="1600" dirty="0">
              <a:latin typeface="Century Gothic"/>
              <a:cs typeface="Century Gothic"/>
            </a:endParaRPr>
          </a:p>
          <a:p>
            <a:pPr marL="299085" marR="487680" indent="-287020">
              <a:lnSpc>
                <a:spcPts val="1730"/>
              </a:lnSpc>
              <a:buFont typeface="Arial"/>
              <a:buChar char="•"/>
              <a:tabLst>
                <a:tab pos="299085" algn="l"/>
                <a:tab pos="299720" algn="l"/>
              </a:tabLst>
            </a:pPr>
            <a:r>
              <a:rPr lang="en-US" sz="1600" dirty="0">
                <a:solidFill>
                  <a:srgbClr val="414546"/>
                </a:solidFill>
                <a:latin typeface="Century Gothic"/>
                <a:cs typeface="Century Gothic"/>
              </a:rPr>
              <a:t>	</a:t>
            </a:r>
            <a:r>
              <a:rPr lang="de-DE" sz="1600" dirty="0">
                <a:solidFill>
                  <a:srgbClr val="414546"/>
                </a:solidFill>
                <a:latin typeface="Century Gothic"/>
              </a:rPr>
              <a:t>Die Person muss den Inhalt des EMS Reifegradmodell kennen:</a:t>
            </a:r>
            <a:endParaRPr lang="en-US" sz="1600" dirty="0">
              <a:solidFill>
                <a:srgbClr val="414546"/>
              </a:solidFill>
              <a:latin typeface="Century Gothic"/>
            </a:endParaRPr>
          </a:p>
          <a:p>
            <a:pPr marL="1442085" lvl="1" indent="-287020">
              <a:lnSpc>
                <a:spcPct val="100000"/>
              </a:lnSpc>
              <a:spcBef>
                <a:spcPts val="310"/>
              </a:spcBef>
              <a:buFont typeface="Arial"/>
              <a:buChar char="•"/>
              <a:tabLst>
                <a:tab pos="1442085" algn="l"/>
                <a:tab pos="1442720" algn="l"/>
              </a:tabLst>
            </a:pPr>
            <a:r>
              <a:rPr lang="en-US" sz="1600" dirty="0" err="1">
                <a:solidFill>
                  <a:srgbClr val="414546"/>
                </a:solidFill>
                <a:latin typeface="Century Gothic"/>
                <a:cs typeface="Century Gothic"/>
              </a:rPr>
              <a:t>Sensibilisierungs</a:t>
            </a:r>
            <a:r>
              <a:rPr lang="en-US" sz="1600" dirty="0">
                <a:solidFill>
                  <a:srgbClr val="414546"/>
                </a:solidFill>
                <a:latin typeface="Century Gothic"/>
                <a:cs typeface="Century Gothic"/>
              </a:rPr>
              <a:t>-Video</a:t>
            </a:r>
            <a:endParaRPr lang="en-US" sz="1600" dirty="0">
              <a:latin typeface="Century Gothic"/>
              <a:cs typeface="Century Gothic"/>
            </a:endParaRPr>
          </a:p>
          <a:p>
            <a:pPr marL="1442085" lvl="1" indent="-287020">
              <a:lnSpc>
                <a:spcPct val="100000"/>
              </a:lnSpc>
              <a:spcBef>
                <a:spcPts val="310"/>
              </a:spcBef>
              <a:buFont typeface="Arial"/>
              <a:buChar char="•"/>
              <a:tabLst>
                <a:tab pos="1442085" algn="l"/>
                <a:tab pos="1442720" algn="l"/>
              </a:tabLst>
            </a:pPr>
            <a:r>
              <a:rPr lang="de-DE" sz="1600" dirty="0">
                <a:solidFill>
                  <a:srgbClr val="414546"/>
                </a:solidFill>
                <a:latin typeface="Century Gothic"/>
                <a:cs typeface="Century Gothic"/>
              </a:rPr>
              <a:t>IAEG UMS Reifegradmodell Dokument (Anforderungen)</a:t>
            </a:r>
            <a:endParaRPr lang="en-US" sz="1600" dirty="0">
              <a:latin typeface="Century Gothic"/>
              <a:cs typeface="Century Gothic"/>
            </a:endParaRPr>
          </a:p>
          <a:p>
            <a:pPr marL="1442085" lvl="1" indent="-287020">
              <a:lnSpc>
                <a:spcPct val="100000"/>
              </a:lnSpc>
              <a:spcBef>
                <a:spcPts val="300"/>
              </a:spcBef>
              <a:buFont typeface="Arial"/>
              <a:buChar char="•"/>
              <a:tabLst>
                <a:tab pos="1442085" algn="l"/>
                <a:tab pos="1442720" algn="l"/>
              </a:tabLst>
            </a:pPr>
            <a:r>
              <a:rPr lang="de-DE" sz="1600" dirty="0">
                <a:solidFill>
                  <a:srgbClr val="414546"/>
                </a:solidFill>
                <a:latin typeface="Century Gothic"/>
                <a:cs typeface="Century Gothic"/>
              </a:rPr>
              <a:t>IAEG UMS Reifegradmodell Ressourcen und Beispiele</a:t>
            </a:r>
            <a:endParaRPr lang="en-US" sz="1600" dirty="0">
              <a:latin typeface="Century Gothic"/>
              <a:cs typeface="Century Gothic"/>
            </a:endParaRPr>
          </a:p>
          <a:p>
            <a:pPr marL="1442085" lvl="1" indent="-287020">
              <a:lnSpc>
                <a:spcPct val="100000"/>
              </a:lnSpc>
              <a:spcBef>
                <a:spcPts val="315"/>
              </a:spcBef>
              <a:buFont typeface="Arial"/>
              <a:buChar char="•"/>
              <a:tabLst>
                <a:tab pos="1442085" algn="l"/>
                <a:tab pos="1442720" algn="l"/>
              </a:tabLst>
            </a:pPr>
            <a:r>
              <a:rPr lang="en-US" sz="1600" dirty="0" err="1">
                <a:solidFill>
                  <a:srgbClr val="414546"/>
                </a:solidFill>
                <a:latin typeface="Century Gothic"/>
                <a:cs typeface="Century Gothic"/>
              </a:rPr>
              <a:t>Verifizierungs</a:t>
            </a:r>
            <a:r>
              <a:rPr lang="en-US" sz="1600" dirty="0">
                <a:solidFill>
                  <a:srgbClr val="414546"/>
                </a:solidFill>
                <a:latin typeface="Century Gothic"/>
                <a:cs typeface="Century Gothic"/>
              </a:rPr>
              <a:t>-Toolkit</a:t>
            </a:r>
            <a:endParaRPr lang="en-US" sz="1600" dirty="0">
              <a:latin typeface="Century Gothic"/>
              <a:cs typeface="Century Gothic"/>
            </a:endParaRPr>
          </a:p>
          <a:p>
            <a:pPr marL="1442085" marR="36830" lvl="1" indent="-287020">
              <a:lnSpc>
                <a:spcPts val="1730"/>
              </a:lnSpc>
              <a:spcBef>
                <a:spcPts val="525"/>
              </a:spcBef>
              <a:buFont typeface="Arial"/>
              <a:buChar char="•"/>
              <a:tabLst>
                <a:tab pos="1442085" algn="l"/>
                <a:tab pos="1442720" algn="l"/>
              </a:tabLst>
            </a:pPr>
            <a:r>
              <a:rPr lang="de-DE" sz="1600" dirty="0">
                <a:solidFill>
                  <a:srgbClr val="414546"/>
                </a:solidFill>
                <a:latin typeface="Century Gothic"/>
                <a:cs typeface="Century Gothic"/>
              </a:rPr>
              <a:t>Test - Wissensüberprüfung der Kernpunkte des Reifegradmodells, der Ressourcen und Beispiele sowie der Elemente des Verifizierungs-Toolkits. </a:t>
            </a:r>
            <a:r>
              <a:rPr lang="de-DE" sz="1600" dirty="0">
                <a:solidFill>
                  <a:srgbClr val="414546"/>
                </a:solidFill>
                <a:highlight>
                  <a:srgbClr val="FFFF00"/>
                </a:highlight>
                <a:latin typeface="Century Gothic"/>
                <a:cs typeface="Century Gothic"/>
              </a:rPr>
              <a:t>Könnte wie eine "Kurzfassung" funktionieren.</a:t>
            </a:r>
            <a:r>
              <a:rPr lang="de-DE" sz="1600" dirty="0">
                <a:solidFill>
                  <a:srgbClr val="414546"/>
                </a:solidFill>
                <a:latin typeface="Century Gothic"/>
                <a:cs typeface="Century Gothic"/>
              </a:rPr>
              <a:t> </a:t>
            </a:r>
            <a:endParaRPr lang="en-US" sz="16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3</a:t>
            </a:fld>
            <a:endParaRPr lang="en-US"/>
          </a:p>
        </p:txBody>
      </p:sp>
    </p:spTree>
    <p:extLst>
      <p:ext uri="{BB962C8B-B14F-4D97-AF65-F5344CB8AC3E}">
        <p14:creationId xmlns:p14="http://schemas.microsoft.com/office/powerpoint/2010/main" val="1748950607"/>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de-DE" dirty="0"/>
              <a:t>QUALIFIKATION EXTERNER AUDITOREN (FORTGESCHRITTEN UND FÜHREND)</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a:xfrm>
            <a:off x="838200" y="1825625"/>
            <a:ext cx="11040374" cy="4351338"/>
          </a:xfrm>
        </p:spPr>
        <p:txBody>
          <a:bodyPr>
            <a:noAutofit/>
          </a:bodyPr>
          <a:lstStyle/>
          <a:p>
            <a:pPr marL="0" marR="5080" indent="0">
              <a:lnSpc>
                <a:spcPts val="1730"/>
              </a:lnSpc>
              <a:spcBef>
                <a:spcPts val="310"/>
              </a:spcBef>
              <a:buNone/>
            </a:pPr>
            <a:r>
              <a:rPr lang="de-DE" sz="1500" dirty="0">
                <a:solidFill>
                  <a:srgbClr val="414546"/>
                </a:solidFill>
                <a:latin typeface="Century Gothic"/>
                <a:cs typeface="Century Gothic"/>
              </a:rPr>
              <a:t>Die Überprüfung der Konformität mit den Anforderungen des IAEG-Reifegradmodells für UMS der Stufen "Fortgeschritten" (ADVANCED)und "Führend" (LEADING) muss von qualifizierten, unternehmensexternen Auditoren durchgeführt werden. </a:t>
            </a:r>
            <a:endParaRPr lang="en-US" sz="1500" dirty="0">
              <a:latin typeface="Century Gothic"/>
              <a:cs typeface="Century Gothic"/>
            </a:endParaRPr>
          </a:p>
          <a:p>
            <a:pPr marL="0" marR="441959" indent="0">
              <a:lnSpc>
                <a:spcPts val="1730"/>
              </a:lnSpc>
              <a:spcBef>
                <a:spcPts val="1005"/>
              </a:spcBef>
              <a:buNone/>
            </a:pPr>
            <a:r>
              <a:rPr lang="de-DE" sz="1500" dirty="0">
                <a:solidFill>
                  <a:srgbClr val="414546"/>
                </a:solidFill>
                <a:latin typeface="Century Gothic"/>
                <a:cs typeface="Century Gothic"/>
              </a:rPr>
              <a:t>Der qualifizierte Auditor sollte über ein umfassendes Verständnis der ISO14001-Anforderungen verfügen und wissen, wie die Einhaltung dieser Anforderungen zu bewerten ist, um die Konformitätsprüfung durchführen zu können. Es gibt die folgenden Qualifizierungsmöglichkeiten:</a:t>
            </a:r>
            <a:endParaRPr lang="en-US" sz="1500" dirty="0">
              <a:latin typeface="Century Gothic"/>
              <a:cs typeface="Century Gothic"/>
            </a:endParaRPr>
          </a:p>
          <a:p>
            <a:pPr marL="299085" indent="-287020">
              <a:lnSpc>
                <a:spcPct val="100000"/>
              </a:lnSpc>
              <a:spcBef>
                <a:spcPts val="775"/>
              </a:spcBef>
              <a:spcAft>
                <a:spcPts val="0"/>
              </a:spcAft>
              <a:buFont typeface="Arial"/>
              <a:buChar char="•"/>
              <a:tabLst>
                <a:tab pos="299085" algn="l"/>
                <a:tab pos="299720" algn="l"/>
              </a:tabLst>
            </a:pPr>
            <a:r>
              <a:rPr lang="en-US" sz="1500" dirty="0">
                <a:solidFill>
                  <a:srgbClr val="414546"/>
                </a:solidFill>
                <a:latin typeface="Century Gothic"/>
                <a:cs typeface="Century Gothic"/>
              </a:rPr>
              <a:t>Option</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1:</a:t>
            </a:r>
            <a:r>
              <a:rPr lang="en-US" sz="1500" spc="-65" dirty="0">
                <a:solidFill>
                  <a:srgbClr val="414546"/>
                </a:solidFill>
                <a:latin typeface="Century Gothic"/>
                <a:cs typeface="Century Gothic"/>
              </a:rPr>
              <a:t> </a:t>
            </a:r>
            <a:r>
              <a:rPr lang="de-DE" sz="1500" dirty="0">
                <a:solidFill>
                  <a:srgbClr val="414546"/>
                </a:solidFill>
                <a:latin typeface="Century Gothic"/>
                <a:cs typeface="Century Gothic"/>
              </a:rPr>
              <a:t>Der Auditor ist nach einer anerkannten Norm zertifiziert (auf der nächsten Folie aufgeführt)</a:t>
            </a:r>
            <a:endParaRPr lang="en-US" sz="1500" dirty="0">
              <a:latin typeface="Century Gothic"/>
              <a:cs typeface="Century Gothic"/>
            </a:endParaRPr>
          </a:p>
          <a:p>
            <a:pPr marL="12700" marR="3107055" indent="286385">
              <a:lnSpc>
                <a:spcPts val="2730"/>
              </a:lnSpc>
              <a:spcBef>
                <a:spcPts val="220"/>
              </a:spcBef>
              <a:spcAft>
                <a:spcPts val="0"/>
              </a:spcAft>
              <a:buFont typeface="Arial"/>
              <a:buChar char="•"/>
              <a:tabLst>
                <a:tab pos="299085" algn="l"/>
                <a:tab pos="299720" algn="l"/>
              </a:tabLst>
            </a:pPr>
            <a:r>
              <a:rPr lang="en-US" sz="1500" dirty="0">
                <a:solidFill>
                  <a:srgbClr val="414546"/>
                </a:solidFill>
                <a:latin typeface="Century Gothic"/>
                <a:cs typeface="Century Gothic"/>
              </a:rPr>
              <a:t>Option</a:t>
            </a:r>
            <a:r>
              <a:rPr lang="en-US" sz="1500" spc="-70" dirty="0">
                <a:solidFill>
                  <a:srgbClr val="414546"/>
                </a:solidFill>
                <a:latin typeface="Century Gothic"/>
                <a:cs typeface="Century Gothic"/>
              </a:rPr>
              <a:t> </a:t>
            </a:r>
            <a:r>
              <a:rPr lang="en-US" sz="1500" dirty="0">
                <a:solidFill>
                  <a:srgbClr val="414546"/>
                </a:solidFill>
                <a:latin typeface="Century Gothic"/>
                <a:cs typeface="Century Gothic"/>
              </a:rPr>
              <a:t>2:</a:t>
            </a:r>
            <a:r>
              <a:rPr lang="en-US" sz="1500" spc="-70" dirty="0">
                <a:solidFill>
                  <a:srgbClr val="414546"/>
                </a:solidFill>
                <a:latin typeface="Century Gothic"/>
                <a:cs typeface="Century Gothic"/>
              </a:rPr>
              <a:t> </a:t>
            </a:r>
            <a:r>
              <a:rPr lang="de-DE" sz="1500" dirty="0">
                <a:solidFill>
                  <a:srgbClr val="414546"/>
                </a:solidFill>
                <a:latin typeface="Century Gothic"/>
                <a:cs typeface="Century Gothic"/>
              </a:rPr>
              <a:t>Der Auditor gehört zu einer akkreditierten ISO14001-Zertifizierungsstelle</a:t>
            </a:r>
            <a:r>
              <a:rPr lang="en-US" sz="1500" spc="-20" dirty="0">
                <a:solidFill>
                  <a:srgbClr val="414546"/>
                </a:solidFill>
                <a:latin typeface="Century Gothic"/>
                <a:cs typeface="Century Gothic"/>
              </a:rPr>
              <a:t> </a:t>
            </a:r>
          </a:p>
          <a:p>
            <a:pPr marL="12700" marR="3107055" indent="0">
              <a:lnSpc>
                <a:spcPts val="2730"/>
              </a:lnSpc>
              <a:spcBef>
                <a:spcPts val="0"/>
              </a:spcBef>
              <a:spcAft>
                <a:spcPts val="0"/>
              </a:spcAft>
              <a:buNone/>
              <a:tabLst>
                <a:tab pos="299085" algn="l"/>
                <a:tab pos="299720" algn="l"/>
              </a:tabLst>
            </a:pPr>
            <a:r>
              <a:rPr lang="en-US" sz="1500" spc="-20" dirty="0">
                <a:solidFill>
                  <a:srgbClr val="414546"/>
                </a:solidFill>
                <a:latin typeface="Century Gothic"/>
                <a:cs typeface="Century Gothic"/>
              </a:rPr>
              <a:t>UND:</a:t>
            </a:r>
            <a:endParaRPr lang="en-US" sz="1500" dirty="0">
              <a:latin typeface="Century Gothic"/>
              <a:cs typeface="Century Gothic"/>
            </a:endParaRPr>
          </a:p>
          <a:p>
            <a:pPr marL="299085" indent="-287020">
              <a:lnSpc>
                <a:spcPct val="100000"/>
              </a:lnSpc>
              <a:spcBef>
                <a:spcPts val="580"/>
              </a:spcBef>
              <a:spcAft>
                <a:spcPts val="0"/>
              </a:spcAft>
              <a:buFont typeface="Arial"/>
              <a:buChar char="•"/>
              <a:tabLst>
                <a:tab pos="299085" algn="l"/>
                <a:tab pos="299720" algn="l"/>
              </a:tabLst>
            </a:pPr>
            <a:r>
              <a:rPr lang="de-DE" sz="1500" dirty="0">
                <a:solidFill>
                  <a:srgbClr val="414546"/>
                </a:solidFill>
                <a:latin typeface="Century Gothic"/>
                <a:cs typeface="Century Gothic"/>
              </a:rPr>
              <a:t>Der Auditor hat seine Kompetenz durch die Durchsicht des IAEG UMS Reifegradmodells gewonnen</a:t>
            </a:r>
            <a:r>
              <a:rPr lang="en-US" sz="1500" spc="-10" dirty="0">
                <a:solidFill>
                  <a:srgbClr val="414546"/>
                </a:solidFill>
                <a:latin typeface="Century Gothic"/>
                <a:cs typeface="Century Gothic"/>
              </a:rPr>
              <a:t>:</a:t>
            </a:r>
            <a:endParaRPr lang="en-US" sz="1500" dirty="0">
              <a:latin typeface="Century Gothic"/>
              <a:cs typeface="Century Gothic"/>
            </a:endParaRPr>
          </a:p>
          <a:p>
            <a:pPr marL="1442085" lvl="1" indent="-287020">
              <a:lnSpc>
                <a:spcPct val="100000"/>
              </a:lnSpc>
              <a:spcBef>
                <a:spcPts val="315"/>
              </a:spcBef>
              <a:spcAft>
                <a:spcPts val="0"/>
              </a:spcAft>
              <a:buFont typeface="Arial"/>
              <a:buChar char="•"/>
              <a:tabLst>
                <a:tab pos="1442085" algn="l"/>
                <a:tab pos="1442720" algn="l"/>
              </a:tabLst>
            </a:pPr>
            <a:r>
              <a:rPr lang="en-US" sz="1500" dirty="0" err="1">
                <a:solidFill>
                  <a:srgbClr val="414546"/>
                </a:solidFill>
                <a:latin typeface="Century Gothic"/>
                <a:cs typeface="Century Gothic"/>
              </a:rPr>
              <a:t>Sensibilisierungs</a:t>
            </a:r>
            <a:r>
              <a:rPr lang="en-US" sz="1500" dirty="0">
                <a:solidFill>
                  <a:srgbClr val="414546"/>
                </a:solidFill>
                <a:latin typeface="Century Gothic"/>
                <a:cs typeface="Century Gothic"/>
              </a:rPr>
              <a:t>-Video</a:t>
            </a:r>
            <a:endParaRPr lang="en-US" sz="1500" dirty="0">
              <a:latin typeface="Century Gothic"/>
              <a:cs typeface="Century Gothic"/>
            </a:endParaRPr>
          </a:p>
          <a:p>
            <a:pPr marL="1442085" lvl="1" indent="-287020">
              <a:lnSpc>
                <a:spcPct val="100000"/>
              </a:lnSpc>
              <a:spcBef>
                <a:spcPts val="300"/>
              </a:spcBef>
              <a:spcAft>
                <a:spcPts val="0"/>
              </a:spcAft>
              <a:buFont typeface="Arial"/>
              <a:buChar char="•"/>
              <a:tabLst>
                <a:tab pos="1442085" algn="l"/>
                <a:tab pos="1442720" algn="l"/>
              </a:tabLst>
            </a:pPr>
            <a:r>
              <a:rPr lang="de-DE" sz="1500" dirty="0">
                <a:solidFill>
                  <a:srgbClr val="414546"/>
                </a:solidFill>
                <a:latin typeface="Century Gothic"/>
                <a:cs typeface="Century Gothic"/>
              </a:rPr>
              <a:t>IAEG UMS Reifegradmodell Dokument (Anforderungen)</a:t>
            </a:r>
            <a:endParaRPr lang="en-US" sz="1500" dirty="0">
              <a:latin typeface="Century Gothic"/>
              <a:cs typeface="Century Gothic"/>
            </a:endParaRPr>
          </a:p>
          <a:p>
            <a:pPr marL="1442085" lvl="1" indent="-287020">
              <a:lnSpc>
                <a:spcPct val="100000"/>
              </a:lnSpc>
              <a:spcBef>
                <a:spcPts val="310"/>
              </a:spcBef>
              <a:spcAft>
                <a:spcPts val="0"/>
              </a:spcAft>
              <a:buFont typeface="Arial"/>
              <a:buChar char="•"/>
              <a:tabLst>
                <a:tab pos="1442085" algn="l"/>
                <a:tab pos="1442720" algn="l"/>
              </a:tabLst>
            </a:pPr>
            <a:r>
              <a:rPr lang="de-DE" sz="1500" dirty="0">
                <a:solidFill>
                  <a:srgbClr val="414546"/>
                </a:solidFill>
                <a:latin typeface="Century Gothic"/>
                <a:cs typeface="Century Gothic"/>
              </a:rPr>
              <a:t>IAEG UMS Reifegradmodell Ressourcen und Beispiele</a:t>
            </a:r>
            <a:endParaRPr lang="en-US" sz="1500" dirty="0">
              <a:latin typeface="Century Gothic"/>
              <a:cs typeface="Century Gothic"/>
            </a:endParaRPr>
          </a:p>
          <a:p>
            <a:pPr marL="1442085" lvl="1" indent="-287020">
              <a:lnSpc>
                <a:spcPct val="100000"/>
              </a:lnSpc>
              <a:spcBef>
                <a:spcPts val="315"/>
              </a:spcBef>
              <a:spcAft>
                <a:spcPts val="0"/>
              </a:spcAft>
              <a:buFont typeface="Arial"/>
              <a:buChar char="•"/>
              <a:tabLst>
                <a:tab pos="1442085" algn="l"/>
                <a:tab pos="1442720" algn="l"/>
              </a:tabLst>
            </a:pPr>
            <a:r>
              <a:rPr lang="en-US" sz="1500" dirty="0" err="1">
                <a:solidFill>
                  <a:srgbClr val="414546"/>
                </a:solidFill>
                <a:latin typeface="Century Gothic"/>
                <a:cs typeface="Century Gothic"/>
              </a:rPr>
              <a:t>Verifizierungs</a:t>
            </a:r>
            <a:r>
              <a:rPr lang="en-US" sz="1500" dirty="0">
                <a:solidFill>
                  <a:srgbClr val="414546"/>
                </a:solidFill>
                <a:latin typeface="Century Gothic"/>
                <a:cs typeface="Century Gothic"/>
              </a:rPr>
              <a:t>-Toolkit</a:t>
            </a:r>
            <a:endParaRPr lang="en-US" sz="1500" dirty="0">
              <a:latin typeface="Century Gothic"/>
              <a:cs typeface="Century Gothic"/>
            </a:endParaRPr>
          </a:p>
          <a:p>
            <a:pPr marL="0" indent="0">
              <a:lnSpc>
                <a:spcPct val="100000"/>
              </a:lnSpc>
              <a:spcBef>
                <a:spcPts val="900"/>
              </a:spcBef>
              <a:buNone/>
            </a:pPr>
            <a:r>
              <a:rPr lang="de-DE" sz="1500" dirty="0">
                <a:solidFill>
                  <a:srgbClr val="414546"/>
                </a:solidFill>
                <a:latin typeface="Century Gothic"/>
                <a:cs typeface="Century Gothic"/>
              </a:rPr>
              <a:t>und hat den IAEG UMS Reifegradmodell Test erfolgreich bestanden</a:t>
            </a:r>
            <a:r>
              <a:rPr lang="en-US" sz="1500" spc="-10" dirty="0">
                <a:solidFill>
                  <a:srgbClr val="414546"/>
                </a:solidFill>
                <a:latin typeface="Century Gothic"/>
                <a:cs typeface="Century Gothic"/>
              </a:rPr>
              <a:t>.</a:t>
            </a:r>
            <a:endParaRPr lang="en-US" sz="15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4</a:t>
            </a:fld>
            <a:endParaRPr lang="en-US"/>
          </a:p>
        </p:txBody>
      </p:sp>
    </p:spTree>
    <p:extLst>
      <p:ext uri="{BB962C8B-B14F-4D97-AF65-F5344CB8AC3E}">
        <p14:creationId xmlns:p14="http://schemas.microsoft.com/office/powerpoint/2010/main" val="339182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normAutofit fontScale="90000"/>
          </a:bodyPr>
          <a:lstStyle/>
          <a:p>
            <a:r>
              <a:rPr lang="de-DE" dirty="0"/>
              <a:t>BEISPIELE FÜR GLOBALE AKKREDITIERUNGSSTELLEN FÜR DIE AUSBILDUNG VON AUDITOREN</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299085" indent="-287020">
              <a:lnSpc>
                <a:spcPct val="100000"/>
              </a:lnSpc>
              <a:spcBef>
                <a:spcPts val="915"/>
              </a:spcBef>
              <a:spcAft>
                <a:spcPts val="0"/>
              </a:spcAft>
              <a:buFont typeface="Arial"/>
              <a:buChar char="•"/>
              <a:tabLst>
                <a:tab pos="299085" algn="l"/>
                <a:tab pos="299720" algn="l"/>
              </a:tabLst>
            </a:pPr>
            <a:r>
              <a:rPr lang="en-US" sz="1800" dirty="0">
                <a:solidFill>
                  <a:srgbClr val="414546"/>
                </a:solidFill>
                <a:latin typeface="Century Gothic"/>
                <a:cs typeface="Century Gothic"/>
              </a:rPr>
              <a:t>Exemplar</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Global</a:t>
            </a:r>
            <a:r>
              <a:rPr lang="en-US" sz="1800" spc="-6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https://exemplarglobal.org/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15"/>
              </a:spcBef>
              <a:spcAft>
                <a:spcPts val="0"/>
              </a:spcAft>
              <a:buFont typeface="Arial"/>
              <a:buChar char="•"/>
              <a:tabLst>
                <a:tab pos="299085" algn="l"/>
                <a:tab pos="299720" algn="l"/>
              </a:tabLst>
            </a:pPr>
            <a:r>
              <a:rPr lang="en-US" sz="1800" spc="-10" dirty="0">
                <a:solidFill>
                  <a:srgbClr val="414546"/>
                </a:solidFill>
                <a:latin typeface="Century Gothic"/>
                <a:cs typeface="Century Gothic"/>
              </a:rPr>
              <a:t>International</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Register</a:t>
            </a:r>
            <a:r>
              <a:rPr lang="en-US" sz="1800" spc="-1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Certificated</a:t>
            </a:r>
            <a:r>
              <a:rPr lang="en-US" sz="1800" spc="-10"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(IRCA)</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2"/>
              </a:rPr>
              <a:t>www.quality.org/</a:t>
            </a:r>
            <a:r>
              <a:rPr lang="en-US" sz="1800" spc="-10" dirty="0">
                <a:solidFill>
                  <a:srgbClr val="414546"/>
                </a:solidFill>
                <a:latin typeface="Century Gothic"/>
                <a:cs typeface="Century Gothic"/>
                <a:hlinkClick r:id="rId2"/>
              </a:rPr>
              <a:t>)</a:t>
            </a:r>
            <a:r>
              <a:rPr lang="en-US" sz="1800" spc="-20" dirty="0">
                <a:solidFill>
                  <a:srgbClr val="414546"/>
                </a:solidFill>
                <a:latin typeface="Century Gothic"/>
                <a:cs typeface="Century Gothic"/>
              </a:rPr>
              <a:t> </a:t>
            </a:r>
            <a:r>
              <a:rPr lang="en-US" sz="1800" dirty="0" err="1">
                <a:solidFill>
                  <a:srgbClr val="414546"/>
                </a:solidFill>
                <a:latin typeface="Century Gothic"/>
                <a:cs typeface="Century Gothic"/>
              </a:rPr>
              <a:t>oder</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www.irca.org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05"/>
              </a:spcBef>
              <a:spcAft>
                <a:spcPts val="0"/>
              </a:spcAft>
              <a:buFont typeface="Arial"/>
              <a:buChar char="•"/>
              <a:tabLst>
                <a:tab pos="299085" algn="l"/>
                <a:tab pos="299720" algn="l"/>
              </a:tabLst>
            </a:pPr>
            <a:r>
              <a:rPr lang="en-US" sz="1800" dirty="0">
                <a:solidFill>
                  <a:srgbClr val="414546"/>
                </a:solidFill>
                <a:latin typeface="Century Gothic"/>
                <a:cs typeface="Century Gothic"/>
              </a:rPr>
              <a:t>Institute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Environmental</a:t>
            </a:r>
            <a:r>
              <a:rPr lang="en-US" sz="1800" spc="-30" dirty="0">
                <a:solidFill>
                  <a:srgbClr val="414546"/>
                </a:solidFill>
                <a:latin typeface="Century Gothic"/>
                <a:cs typeface="Century Gothic"/>
              </a:rPr>
              <a:t> </a:t>
            </a:r>
            <a:r>
              <a:rPr lang="en-US" sz="1800" spc="-10" dirty="0">
                <a:solidFill>
                  <a:srgbClr val="414546"/>
                </a:solidFill>
                <a:latin typeface="Century Gothic"/>
                <a:cs typeface="Century Gothic"/>
              </a:rPr>
              <a:t>Management</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and</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Assessment</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(IEMA</a:t>
            </a:r>
            <a:r>
              <a:rPr lang="en-US" sz="1800" spc="-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3"/>
              </a:rPr>
              <a:t>www.iema.net/</a:t>
            </a:r>
            <a:r>
              <a:rPr lang="en-US" sz="1800" spc="-10" dirty="0">
                <a:solidFill>
                  <a:srgbClr val="414546"/>
                </a:solidFill>
                <a:latin typeface="Century Gothic"/>
                <a:cs typeface="Century Gothic"/>
                <a:hlinkClick r:id="rId3"/>
              </a:rPr>
              <a:t>)</a:t>
            </a:r>
            <a:endParaRPr lang="en-US" sz="1800" dirty="0">
              <a:latin typeface="Century Gothic"/>
              <a:cs typeface="Century Gothic"/>
            </a:endParaRPr>
          </a:p>
          <a:p>
            <a:pPr marL="299085" indent="-287020">
              <a:lnSpc>
                <a:spcPct val="100000"/>
              </a:lnSpc>
              <a:spcBef>
                <a:spcPts val="805"/>
              </a:spcBef>
              <a:spcAft>
                <a:spcPts val="0"/>
              </a:spcAft>
              <a:buFont typeface="Arial"/>
              <a:buChar char="•"/>
              <a:tabLst>
                <a:tab pos="299085" algn="l"/>
                <a:tab pos="299720" algn="l"/>
              </a:tabLst>
            </a:pPr>
            <a:r>
              <a:rPr lang="en-US" sz="1800" dirty="0">
                <a:solidFill>
                  <a:srgbClr val="414546"/>
                </a:solidFill>
                <a:latin typeface="Century Gothic"/>
                <a:cs typeface="Century Gothic"/>
              </a:rPr>
              <a:t>PECB</a:t>
            </a:r>
            <a:r>
              <a:rPr lang="en-US" sz="1800" spc="-3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https://pecb.com/</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15"/>
              </a:spcBef>
              <a:spcAft>
                <a:spcPts val="0"/>
              </a:spcAft>
              <a:buFont typeface="Arial"/>
              <a:buChar char="•"/>
              <a:tabLst>
                <a:tab pos="299085" algn="l"/>
                <a:tab pos="299720" algn="l"/>
              </a:tabLst>
            </a:pPr>
            <a:r>
              <a:rPr lang="en-US" sz="1800" dirty="0">
                <a:solidFill>
                  <a:srgbClr val="414546"/>
                </a:solidFill>
                <a:latin typeface="Century Gothic"/>
                <a:cs typeface="Century Gothic"/>
              </a:rPr>
              <a:t>BSI</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The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British</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Standards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Institution</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4"/>
              </a:rPr>
              <a:t>www.bsigroup.com/</a:t>
            </a:r>
            <a:r>
              <a:rPr lang="en-US" sz="1800" spc="-10" dirty="0">
                <a:solidFill>
                  <a:srgbClr val="414546"/>
                </a:solidFill>
                <a:latin typeface="Century Gothic"/>
                <a:cs typeface="Century Gothic"/>
                <a:hlinkClick r:id="rId4"/>
              </a:rPr>
              <a:t>)</a:t>
            </a:r>
            <a:endParaRPr lang="en-US" sz="1800" dirty="0">
              <a:latin typeface="Century Gothic"/>
              <a:cs typeface="Century Gothic"/>
            </a:endParaRPr>
          </a:p>
          <a:p>
            <a:pPr marL="299085" marR="5080" indent="-287020">
              <a:lnSpc>
                <a:spcPts val="1730"/>
              </a:lnSpc>
              <a:spcBef>
                <a:spcPts val="1019"/>
              </a:spcBef>
              <a:spcAft>
                <a:spcPts val="0"/>
              </a:spcAft>
              <a:buFont typeface="Arial"/>
              <a:buChar char="•"/>
              <a:tabLst>
                <a:tab pos="299085" algn="l"/>
                <a:tab pos="299720" algn="l"/>
              </a:tabLst>
            </a:pPr>
            <a:r>
              <a:rPr lang="en-US" sz="1800" dirty="0">
                <a:solidFill>
                  <a:srgbClr val="414546"/>
                </a:solidFill>
                <a:latin typeface="Century Gothic"/>
                <a:cs typeface="Century Gothic"/>
              </a:rPr>
              <a:t>IIA</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dirty="0" err="1">
                <a:solidFill>
                  <a:srgbClr val="414546"/>
                </a:solidFill>
                <a:latin typeface="Century Gothic"/>
                <a:cs typeface="Century Gothic"/>
              </a:rPr>
              <a:t>Institue</a:t>
            </a:r>
            <a:r>
              <a:rPr lang="en-US" sz="1800" spc="-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30" dirty="0">
                <a:solidFill>
                  <a:srgbClr val="414546"/>
                </a:solidFill>
                <a:latin typeface="Century Gothic"/>
                <a:cs typeface="Century Gothic"/>
              </a:rPr>
              <a:t> </a:t>
            </a:r>
            <a:r>
              <a:rPr lang="en-US" sz="1800" dirty="0">
                <a:solidFill>
                  <a:srgbClr val="414546"/>
                </a:solidFill>
                <a:latin typeface="Century Gothic"/>
                <a:cs typeface="Century Gothic"/>
              </a:rPr>
              <a:t>Internal</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3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https://na.theiia.org/certification/Pages/Certification.aspx</a:t>
            </a:r>
            <a:r>
              <a:rPr lang="en-US" sz="1800" spc="5" dirty="0">
                <a:solidFill>
                  <a:srgbClr val="0562C1"/>
                </a:solidFill>
                <a:latin typeface="Century Gothic"/>
                <a:cs typeface="Century Gothic"/>
              </a:rPr>
              <a:t> </a:t>
            </a:r>
            <a:r>
              <a:rPr lang="en-US" sz="1800" dirty="0">
                <a:solidFill>
                  <a:srgbClr val="414546"/>
                </a:solidFill>
                <a:latin typeface="Century Gothic"/>
                <a:cs typeface="Century Gothic"/>
              </a:rPr>
              <a:t>und</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Board</a:t>
            </a:r>
            <a:r>
              <a:rPr lang="en-US" sz="1800" spc="-10" dirty="0">
                <a:solidFill>
                  <a:srgbClr val="414546"/>
                </a:solidFill>
                <a:latin typeface="Century Gothic"/>
                <a:cs typeface="Century Gothic"/>
              </a:rPr>
              <a:t> </a:t>
            </a:r>
            <a:r>
              <a:rPr lang="en-US" sz="1800" spc="-25" dirty="0">
                <a:solidFill>
                  <a:srgbClr val="414546"/>
                </a:solidFill>
                <a:latin typeface="Century Gothic"/>
                <a:cs typeface="Century Gothic"/>
              </a:rPr>
              <a:t>of </a:t>
            </a:r>
            <a:r>
              <a:rPr lang="en-US" sz="1800" dirty="0">
                <a:solidFill>
                  <a:srgbClr val="414546"/>
                </a:solidFill>
                <a:latin typeface="Century Gothic"/>
                <a:cs typeface="Century Gothic"/>
              </a:rPr>
              <a:t>Global</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EHS</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Credentials</a:t>
            </a:r>
            <a:r>
              <a:rPr lang="en-US" sz="1800" spc="-45" dirty="0">
                <a:solidFill>
                  <a:srgbClr val="414546"/>
                </a:solidFill>
                <a:latin typeface="Century Gothic"/>
                <a:cs typeface="Century Gothic"/>
              </a:rPr>
              <a:t> </a:t>
            </a:r>
            <a:r>
              <a:rPr lang="en-US" sz="1800" spc="-10" dirty="0">
                <a:solidFill>
                  <a:srgbClr val="414546"/>
                </a:solidFill>
                <a:latin typeface="Century Gothic"/>
                <a:cs typeface="Century Gothic"/>
              </a:rPr>
              <a:t>(https://ehscredentialing.org/)</a:t>
            </a:r>
            <a:endParaRPr lang="en-US" sz="1800" dirty="0">
              <a:latin typeface="Century Gothic"/>
              <a:cs typeface="Century Gothic"/>
            </a:endParaRPr>
          </a:p>
          <a:p>
            <a:pPr marL="0" indent="0">
              <a:lnSpc>
                <a:spcPct val="100000"/>
              </a:lnSpc>
              <a:spcAft>
                <a:spcPts val="0"/>
              </a:spcAft>
              <a:buNone/>
            </a:pPr>
            <a:endParaRPr lang="en-US" sz="1800" dirty="0">
              <a:latin typeface="Century Gothic"/>
              <a:cs typeface="Century Gothic"/>
            </a:endParaRPr>
          </a:p>
          <a:p>
            <a:pPr marL="0" indent="0">
              <a:lnSpc>
                <a:spcPct val="100000"/>
              </a:lnSpc>
              <a:spcBef>
                <a:spcPts val="1185"/>
              </a:spcBef>
              <a:spcAft>
                <a:spcPts val="0"/>
              </a:spcAft>
              <a:buNone/>
            </a:pPr>
            <a:r>
              <a:rPr lang="en-US" sz="1800" dirty="0" err="1">
                <a:solidFill>
                  <a:srgbClr val="414546"/>
                </a:solidFill>
                <a:latin typeface="Century Gothic"/>
                <a:cs typeface="Century Gothic"/>
              </a:rPr>
              <a:t>Siehe</a:t>
            </a:r>
            <a:r>
              <a:rPr lang="en-US" sz="1800" dirty="0">
                <a:solidFill>
                  <a:srgbClr val="414546"/>
                </a:solidFill>
                <a:latin typeface="Century Gothic"/>
                <a:cs typeface="Century Gothic"/>
              </a:rPr>
              <a:t> </a:t>
            </a:r>
            <a:r>
              <a:rPr lang="en-US" sz="1800" dirty="0" err="1">
                <a:solidFill>
                  <a:srgbClr val="414546"/>
                </a:solidFill>
                <a:latin typeface="Century Gothic"/>
                <a:cs typeface="Century Gothic"/>
              </a:rPr>
              <a:t>Liste</a:t>
            </a:r>
            <a:r>
              <a:rPr lang="en-US" sz="1800" dirty="0">
                <a:solidFill>
                  <a:srgbClr val="414546"/>
                </a:solidFill>
                <a:latin typeface="Century Gothic"/>
                <a:cs typeface="Century Gothic"/>
              </a:rPr>
              <a:t> auf</a:t>
            </a:r>
            <a:r>
              <a:rPr lang="en-US" sz="1800" spc="-40"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hlinkClick r:id="rId5"/>
              </a:rPr>
              <a:t>www.IAF.nu</a:t>
            </a:r>
            <a:r>
              <a:rPr lang="en-US" sz="1800" spc="10" dirty="0">
                <a:solidFill>
                  <a:srgbClr val="0562C1"/>
                </a:solidFill>
                <a:latin typeface="Century Gothic"/>
                <a:cs typeface="Century Gothic"/>
              </a:rPr>
              <a:t> </a:t>
            </a:r>
            <a:r>
              <a:rPr lang="en-US" sz="1800" dirty="0">
                <a:solidFill>
                  <a:srgbClr val="414546"/>
                </a:solidFill>
                <a:latin typeface="Century Gothic"/>
                <a:cs typeface="Century Gothic"/>
              </a:rPr>
              <a:t>für </a:t>
            </a:r>
            <a:r>
              <a:rPr lang="en-US" sz="1800" dirty="0" err="1">
                <a:solidFill>
                  <a:srgbClr val="414546"/>
                </a:solidFill>
                <a:latin typeface="Century Gothic"/>
                <a:cs typeface="Century Gothic"/>
              </a:rPr>
              <a:t>Akkreditierungsstellen</a:t>
            </a:r>
            <a:r>
              <a:rPr lang="en-US" sz="1800" dirty="0">
                <a:solidFill>
                  <a:srgbClr val="414546"/>
                </a:solidFill>
                <a:latin typeface="Century Gothic"/>
                <a:cs typeface="Century Gothic"/>
              </a:rPr>
              <a:t> </a:t>
            </a:r>
            <a:r>
              <a:rPr lang="en-US" sz="1800" dirty="0" err="1">
                <a:solidFill>
                  <a:srgbClr val="414546"/>
                </a:solidFill>
                <a:latin typeface="Century Gothic"/>
                <a:cs typeface="Century Gothic"/>
              </a:rPr>
              <a:t>nach</a:t>
            </a:r>
            <a:r>
              <a:rPr lang="en-US" sz="1800" dirty="0">
                <a:solidFill>
                  <a:srgbClr val="414546"/>
                </a:solidFill>
                <a:latin typeface="Century Gothic"/>
                <a:cs typeface="Century Gothic"/>
              </a:rPr>
              <a:t> </a:t>
            </a:r>
            <a:r>
              <a:rPr lang="en-US" sz="1800" dirty="0" err="1">
                <a:solidFill>
                  <a:srgbClr val="414546"/>
                </a:solidFill>
                <a:latin typeface="Century Gothic"/>
                <a:cs typeface="Century Gothic"/>
              </a:rPr>
              <a:t>Ländern</a:t>
            </a:r>
            <a:endParaRPr lang="en-US" sz="1800" dirty="0">
              <a:latin typeface="Century Gothic"/>
              <a:cs typeface="Century Gothic"/>
            </a:endParaRPr>
          </a:p>
          <a:p>
            <a:pPr marL="0" indent="0">
              <a:lnSpc>
                <a:spcPct val="100000"/>
              </a:lnSpc>
              <a:spcAft>
                <a:spcPts val="0"/>
              </a:spcAft>
              <a:buNone/>
            </a:pPr>
            <a:endParaRPr lang="en-US" sz="1800" dirty="0">
              <a:latin typeface="Century Gothic"/>
              <a:cs typeface="Century Gothic"/>
            </a:endParaRPr>
          </a:p>
          <a:p>
            <a:pPr marL="0" indent="0">
              <a:lnSpc>
                <a:spcPct val="100000"/>
              </a:lnSpc>
              <a:spcBef>
                <a:spcPts val="1195"/>
              </a:spcBef>
              <a:spcAft>
                <a:spcPts val="0"/>
              </a:spcAft>
              <a:buNone/>
            </a:pPr>
            <a:r>
              <a:rPr lang="de-DE" sz="1800" dirty="0">
                <a:solidFill>
                  <a:srgbClr val="414546"/>
                </a:solidFill>
                <a:latin typeface="Century Gothic"/>
                <a:cs typeface="Century Gothic"/>
              </a:rPr>
              <a:t>Hinweis: Um Aktualisierungen der obigen Liste anzufordern, wenden Sie sich bitte an IAEG</a:t>
            </a:r>
            <a:r>
              <a:rPr lang="en-US" sz="1800" dirty="0">
                <a:solidFill>
                  <a:srgbClr val="414546"/>
                </a:solidFill>
                <a:latin typeface="Century Gothic"/>
                <a:cs typeface="Century Gothic"/>
              </a:rPr>
              <a:t>:</a:t>
            </a:r>
            <a:r>
              <a:rPr lang="en-US" sz="1800" spc="-70"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hlinkClick r:id="rId6"/>
              </a:rPr>
              <a:t>questions@iaeg.com</a:t>
            </a:r>
            <a:endParaRPr lang="en-US" sz="18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5</a:t>
            </a:fld>
            <a:endParaRPr lang="en-US"/>
          </a:p>
        </p:txBody>
      </p:sp>
    </p:spTree>
    <p:extLst>
      <p:ext uri="{BB962C8B-B14F-4D97-AF65-F5344CB8AC3E}">
        <p14:creationId xmlns:p14="http://schemas.microsoft.com/office/powerpoint/2010/main" val="404780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0" indent="0">
              <a:lnSpc>
                <a:spcPct val="100000"/>
              </a:lnSpc>
              <a:spcBef>
                <a:spcPts val="95"/>
              </a:spcBef>
              <a:spcAft>
                <a:spcPts val="0"/>
              </a:spcAft>
              <a:buNone/>
            </a:pPr>
            <a:r>
              <a:rPr lang="en-US" sz="1500" b="1" spc="-10" dirty="0">
                <a:solidFill>
                  <a:srgbClr val="414546"/>
                </a:solidFill>
                <a:latin typeface="Century Gothic"/>
                <a:cs typeface="Century Gothic"/>
              </a:rPr>
              <a:t>DISCLAIMER</a:t>
            </a:r>
            <a:endParaRPr lang="en-US" sz="1500" dirty="0">
              <a:latin typeface="Century Gothic"/>
              <a:cs typeface="Century Gothic"/>
            </a:endParaRPr>
          </a:p>
          <a:p>
            <a:pPr>
              <a:lnSpc>
                <a:spcPct val="100000"/>
              </a:lnSpc>
              <a:spcAft>
                <a:spcPts val="0"/>
              </a:spcAft>
            </a:pPr>
            <a:endParaRPr lang="en-US" sz="1500" dirty="0">
              <a:latin typeface="Century Gothic"/>
              <a:cs typeface="Century Gothic"/>
            </a:endParaRPr>
          </a:p>
          <a:p>
            <a:pPr marL="0" marR="55244" indent="0">
              <a:spcAft>
                <a:spcPts val="0"/>
              </a:spcAft>
              <a:buNone/>
            </a:pPr>
            <a:r>
              <a:rPr lang="en-US" sz="1500" dirty="0"/>
              <a:t>THIS PROGRAM AND RELATED MATERIALS (COLLECTIVELY, THE “PROGRAM”) IS PROVIDED BY INTERNATIONAL AEROSPACE ENVIRONMENTAL GROUP, INC. (“IAEG”) FOR INFORMATIONAL PURPOSES ONLY. ANY INACCURACY OR OMISSION IS NOT THE RESPONSIBILITY OF IAEG. DETERMINATION OF WHETHER AND/OR HOW TO USE ALL OR ANY PORTION OF THE PROGRAM IS TO BE MADE IN YOUR SOLE AND ABSOLUTE DISCRETION. PRIOR TO USING THE PROGRAM, YOU SHOULD REVIEW IT WITH YOUR OWN LEGAL COUNSEL. NO PART OF THE PROGRAM CONSTITUTES LEGAL ADVICE. USE OF THE PROGRAM IS VOLUNTARY. IAEG DOES NOT MAKE ANY REPRESENTATIONS OR WARRANTIES WITH RESPECT TO THE PROGRAM. IAEG HEREBY DISCLAIMS ALL WARRANTIES OF ANY NATURE, EXPRESS, IMPLIED OR OTHERWISE, OR ARISING FROM TRADE OR CUSTOM, INCLUDING, WITHOUT LIMITATION, ANY IMPLIED WARRANTIES OF MERCHANTABILITY, NONINFRINGEMENT, QUALITY, TITLE, FITNESS FOR A PARTICULAR PURPOSE, COMPLETENESS OR ACCURACY. TO THE FULLEST EXTENT PERMITTED BY APPLICABLE LAWS, IAEG SHALL NOT BE LIABLE FOR ANY LOSSES, EXPENSES OR DAMAGES OF ANY NATURE, INCLUDING, WITHOUT LIMITATION, SPECIAL, INCIDENTAL, PUNITIVE, DIRECT, INDIRECT OR CONSEQUENTIAL DAMAGES OR LOST INCOME OR PROFITS, RESULTING FROM OR ARISING OUT OF A COMPANY’S OR INDIVIDUAL’S USE OF THE PROGRAM, WHETHER ARISING IN TORT, CONTRACT, STATUTE, OR OTHERWISE, EVEN IF ADVISED OF THE POSSIBILITY OF SUCH DAMAGES</a:t>
            </a: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6</a:t>
            </a:fld>
            <a:endParaRPr lang="en-US"/>
          </a:p>
        </p:txBody>
      </p:sp>
    </p:spTree>
    <p:extLst>
      <p:ext uri="{BB962C8B-B14F-4D97-AF65-F5344CB8AC3E}">
        <p14:creationId xmlns:p14="http://schemas.microsoft.com/office/powerpoint/2010/main" val="292160470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Custom 8">
      <a:dk1>
        <a:srgbClr val="000000"/>
      </a:dk1>
      <a:lt1>
        <a:srgbClr val="FFFFFF"/>
      </a:lt1>
      <a:dk2>
        <a:srgbClr val="006BA6"/>
      </a:dk2>
      <a:lt2>
        <a:srgbClr val="00966C"/>
      </a:lt2>
      <a:accent1>
        <a:srgbClr val="7A7A7A"/>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F2FD1C925A454BAF8E0B1589606838" ma:contentTypeVersion="15" ma:contentTypeDescription="Create a new document." ma:contentTypeScope="" ma:versionID="c92368051007d01ab46345d8de81ba3f">
  <xsd:schema xmlns:xsd="http://www.w3.org/2001/XMLSchema" xmlns:xs="http://www.w3.org/2001/XMLSchema" xmlns:p="http://schemas.microsoft.com/office/2006/metadata/properties" xmlns:ns2="833f0945-2644-45ef-b93e-6bb65dd4b48e" xmlns:ns3="837bad93-df81-4a1d-a861-40349e449ced" xmlns:ns4="f48db8f3-84c0-42af-ad78-72a22438cc61" targetNamespace="http://schemas.microsoft.com/office/2006/metadata/properties" ma:root="true" ma:fieldsID="05d900e9ba5d1bf49d69b838e8b54326" ns2:_="" ns3:_="" ns4:_="">
    <xsd:import namespace="833f0945-2644-45ef-b93e-6bb65dd4b48e"/>
    <xsd:import namespace="837bad93-df81-4a1d-a861-40349e449ced"/>
    <xsd:import namespace="f48db8f3-84c0-42af-ad78-72a22438cc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f0945-2644-45ef-b93e-6bb65dd4b4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b23e0d-b85c-4a1f-8b87-c4f682da75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7bad93-df81-4a1d-a861-40349e449c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8db8f3-84c0-42af-ad78-72a22438cc6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fc41f1a-4007-476e-aaa2-f6305c7886f9}" ma:internalName="TaxCatchAll" ma:showField="CatchAllData" ma:web="f48db8f3-84c0-42af-ad78-72a22438cc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8db8f3-84c0-42af-ad78-72a22438cc61" xsi:nil="true"/>
    <lcf76f155ced4ddcb4097134ff3c332f xmlns="833f0945-2644-45ef-b93e-6bb65dd4b4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ED7934-C701-4D87-8284-A59C248B6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f0945-2644-45ef-b93e-6bb65dd4b48e"/>
    <ds:schemaRef ds:uri="837bad93-df81-4a1d-a861-40349e449ced"/>
    <ds:schemaRef ds:uri="f48db8f3-84c0-42af-ad78-72a22438c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459A4B-FC3F-47D1-943E-67715AC87380}">
  <ds:schemaRefs>
    <ds:schemaRef ds:uri="http://schemas.microsoft.com/sharepoint/v3/contenttype/forms"/>
  </ds:schemaRefs>
</ds:datastoreItem>
</file>

<file path=customXml/itemProps3.xml><?xml version="1.0" encoding="utf-8"?>
<ds:datastoreItem xmlns:ds="http://schemas.openxmlformats.org/officeDocument/2006/customXml" ds:itemID="{B2DFA44C-094D-473A-B88A-00C9D3EE8912}">
  <ds:schemaRefs>
    <ds:schemaRef ds:uri="833f0945-2644-45ef-b93e-6bb65dd4b48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f48db8f3-84c0-42af-ad78-72a22438cc61"/>
    <ds:schemaRef ds:uri="837bad93-df81-4a1d-a861-40349e449ce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{80F073ED-79E3-C64F-9B27-677A8A759918}tf16401378</Template>
  <TotalTime>52</TotalTime>
  <Words>865</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Century Gothic</vt:lpstr>
      <vt:lpstr>Office Theme</vt:lpstr>
      <vt:lpstr>IAEG EMS Reifegradmodell - Verifizierung</vt:lpstr>
      <vt:lpstr>EINFÜHRUNG</vt:lpstr>
      <vt:lpstr>SELBSTBEURTEILER (GRUNDSTUFE)</vt:lpstr>
      <vt:lpstr>QUALIFIKATION EXTERNER AUDITOREN (FORTGESCHRITTEN UND FÜHREND)</vt:lpstr>
      <vt:lpstr>BEISPIELE FÜR GLOBALE AKKREDITIERUNGSSTELLEN FÜR DIE AUSBILDUNG VON AUDITOREN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Winters</dc:creator>
  <cp:lastModifiedBy>Amanda Myers</cp:lastModifiedBy>
  <cp:revision>39</cp:revision>
  <dcterms:created xsi:type="dcterms:W3CDTF">2022-09-20T13:46:57Z</dcterms:created>
  <dcterms:modified xsi:type="dcterms:W3CDTF">2023-09-14T15:01:28Z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28a332aa-0304-4522-991f-a26f4df4ccbf</vt:lpwstr>
  </property>
  <property fmtid="{D5CDD505-2E9C-101B-9397-08002B2CF9AE}" pid="3" name="MSIP_Label_4447dd6a-a4a1-440b-a6a3-9124ef1ee017_Enabled">
    <vt:lpwstr>true</vt:lpwstr>
  </property>
  <property fmtid="{D5CDD505-2E9C-101B-9397-08002B2CF9AE}" pid="4" name="MSIP_Label_4447dd6a-a4a1-440b-a6a3-9124ef1ee017_SetDate">
    <vt:lpwstr>2022-10-18T18:51:19Z</vt:lpwstr>
  </property>
  <property fmtid="{D5CDD505-2E9C-101B-9397-08002B2CF9AE}" pid="5" name="MSIP_Label_4447dd6a-a4a1-440b-a6a3-9124ef1ee017_Method">
    <vt:lpwstr>Privileged</vt:lpwstr>
  </property>
  <property fmtid="{D5CDD505-2E9C-101B-9397-08002B2CF9AE}" pid="6" name="MSIP_Label_4447dd6a-a4a1-440b-a6a3-9124ef1ee017_Name">
    <vt:lpwstr>NO TECH DATA</vt:lpwstr>
  </property>
  <property fmtid="{D5CDD505-2E9C-101B-9397-08002B2CF9AE}" pid="7" name="MSIP_Label_4447dd6a-a4a1-440b-a6a3-9124ef1ee017_SiteId">
    <vt:lpwstr>7a18110d-ef9b-4274-acef-e62ab0fe28ed</vt:lpwstr>
  </property>
  <property fmtid="{D5CDD505-2E9C-101B-9397-08002B2CF9AE}" pid="8" name="MSIP_Label_4447dd6a-a4a1-440b-a6a3-9124ef1ee017_ActionId">
    <vt:lpwstr>0b5becc6-0725-449e-9699-4fef9554239a</vt:lpwstr>
  </property>
  <property fmtid="{D5CDD505-2E9C-101B-9397-08002B2CF9AE}" pid="9" name="MSIP_Label_4447dd6a-a4a1-440b-a6a3-9124ef1ee017_ContentBits">
    <vt:lpwstr>0</vt:lpwstr>
  </property>
  <property fmtid="{D5CDD505-2E9C-101B-9397-08002B2CF9AE}" pid="10" name="ContentTypeId">
    <vt:lpwstr>0x0101009AF2FD1C925A454BAF8E0B1589606838</vt:lpwstr>
  </property>
  <property fmtid="{D5CDD505-2E9C-101B-9397-08002B2CF9AE}" pid="11" name="MediaServiceImageTags">
    <vt:lpwstr/>
  </property>
</Properties>
</file>