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1A_AE24266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64" r:id="rId5"/>
    <p:sldId id="277" r:id="rId6"/>
    <p:sldId id="278" r:id="rId7"/>
    <p:sldId id="280" r:id="rId8"/>
    <p:sldId id="279"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E505F-D53C-2E0C-A967-38A329167A50}" name="Lerch, Denny" initials="LD" userId="S::dlerch@haleyaldrich.com::580cc849-03a7-4edf-80c7-80553f0a9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6C"/>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C506F-6F3E-4E7E-933D-A60DE14949FB}" v="8" dt="2023-04-27T00:58:46.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7796"/>
  </p:normalViewPr>
  <p:slideViewPr>
    <p:cSldViewPr snapToGrid="0">
      <p:cViewPr varScale="1">
        <p:scale>
          <a:sx n="67" d="100"/>
          <a:sy n="67" d="100"/>
        </p:scale>
        <p:origin x="924"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1A_AE242664.xml><?xml version="1.0" encoding="utf-8"?>
<p188:cmLst xmlns:a="http://schemas.openxmlformats.org/drawingml/2006/main" xmlns:r="http://schemas.openxmlformats.org/officeDocument/2006/relationships" xmlns:p188="http://schemas.microsoft.com/office/powerpoint/2018/8/main">
  <p188:cm id="{ADAFCC08-18E4-4235-B757-7319DE935864}" authorId="{E76E505F-D53C-2E0C-A967-38A329167A50}" created="2023-04-27T00:59:09.141">
    <pc:sldMkLst xmlns:pc="http://schemas.microsoft.com/office/powerpoint/2013/main/command">
      <pc:docMk/>
      <pc:sldMk cId="2921604708" sldId="282"/>
    </pc:sldMkLst>
    <p188:txBody>
      <a:bodyPr/>
      <a:lstStyle/>
      <a:p>
        <a:r>
          <a:rPr lang="en-US"/>
          <a:t>To be translated by the Legal Group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B7995-1917-4E48-96AA-04A8EBD4DE3C}"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EB6F9-40D1-B345-876E-3F785B557FFE}" type="slidenum">
              <a:rPr lang="en-US" smtClean="0"/>
              <a:t>‹#›</a:t>
            </a:fld>
            <a:endParaRPr lang="en-US"/>
          </a:p>
        </p:txBody>
      </p:sp>
    </p:spTree>
    <p:extLst>
      <p:ext uri="{BB962C8B-B14F-4D97-AF65-F5344CB8AC3E}">
        <p14:creationId xmlns:p14="http://schemas.microsoft.com/office/powerpoint/2010/main" val="42281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A402-7C74-FBB2-3112-1C503847B9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E04587-0328-E01C-D007-E08B32D3460B}"/>
              </a:ext>
            </a:extLst>
          </p:cNvPr>
          <p:cNvPicPr>
            <a:picLocks noChangeAspect="1"/>
          </p:cNvPicPr>
          <p:nvPr userDrawn="1"/>
        </p:nvPicPr>
        <p:blipFill>
          <a:blip r:embed="rId3"/>
          <a:stretch>
            <a:fillRect/>
          </a:stretch>
        </p:blipFill>
        <p:spPr>
          <a:xfrm>
            <a:off x="371265" y="373908"/>
            <a:ext cx="1955557" cy="612283"/>
          </a:xfrm>
          <a:prstGeom prst="rect">
            <a:avLst/>
          </a:prstGeom>
        </p:spPr>
      </p:pic>
      <p:sp>
        <p:nvSpPr>
          <p:cNvPr id="2" name="Title 1">
            <a:extLst>
              <a:ext uri="{FF2B5EF4-FFF2-40B4-BE49-F238E27FC236}">
                <a16:creationId xmlns:a16="http://schemas.microsoft.com/office/drawing/2014/main" id="{DA13E531-C195-C1C8-7031-B6E7E53E18DF}"/>
              </a:ext>
            </a:extLst>
          </p:cNvPr>
          <p:cNvSpPr>
            <a:spLocks noGrp="1"/>
          </p:cNvSpPr>
          <p:nvPr>
            <p:ph type="ctrTitle" hasCustomPrompt="1"/>
          </p:nvPr>
        </p:nvSpPr>
        <p:spPr>
          <a:xfrm>
            <a:off x="371265" y="1732199"/>
            <a:ext cx="4943684" cy="2387600"/>
          </a:xfrm>
        </p:spPr>
        <p:txBody>
          <a:bodyPr anchor="b">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1BD8CF8-01D2-11F4-7250-4AF730DB640E}"/>
              </a:ext>
            </a:extLst>
          </p:cNvPr>
          <p:cNvSpPr>
            <a:spLocks noGrp="1"/>
          </p:cNvSpPr>
          <p:nvPr>
            <p:ph type="subTitle" idx="1" hasCustomPrompt="1"/>
          </p:nvPr>
        </p:nvSpPr>
        <p:spPr>
          <a:xfrm>
            <a:off x="371265" y="4398716"/>
            <a:ext cx="4943684" cy="1079520"/>
          </a:xfrm>
        </p:spPr>
        <p:txBody>
          <a:bodyPr>
            <a:normAutofit/>
          </a:bodyPr>
          <a:lstStyle>
            <a:lvl1pPr marL="0" indent="0" algn="l">
              <a:buNone/>
              <a:defRPr sz="1500" spc="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8D9EA70-4779-A8D3-F378-92A5FCF41AA6}"/>
              </a:ext>
            </a:extLst>
          </p:cNvPr>
          <p:cNvSpPr>
            <a:spLocks noGrp="1"/>
          </p:cNvSpPr>
          <p:nvPr>
            <p:ph type="ftr" sz="quarter" idx="11"/>
          </p:nvPr>
        </p:nvSpPr>
        <p:spPr>
          <a:xfrm>
            <a:off x="371264" y="6301529"/>
            <a:ext cx="4943685" cy="365125"/>
          </a:xfrm>
          <a:prstGeom prst="rect">
            <a:avLst/>
          </a:prstGeom>
        </p:spPr>
        <p:txBody>
          <a:bodyPr/>
          <a:lstStyle>
            <a:lvl1pPr algn="l">
              <a:defRPr sz="1000">
                <a:latin typeface="Century Gothic" panose="020B0502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28A741E5-30F1-422E-8568-EAEDD9273621}"/>
              </a:ext>
            </a:extLst>
          </p:cNvPr>
          <p:cNvCxnSpPr/>
          <p:nvPr userDrawn="1"/>
        </p:nvCxnSpPr>
        <p:spPr>
          <a:xfrm>
            <a:off x="473530" y="425359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959E8-9CDC-665F-C794-50C290E4B2BF}"/>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6" name="TextBox 5">
            <a:extLst>
              <a:ext uri="{FF2B5EF4-FFF2-40B4-BE49-F238E27FC236}">
                <a16:creationId xmlns:a16="http://schemas.microsoft.com/office/drawing/2014/main" id="{9B842F59-42F6-8BC4-75FC-C5C1FF3A93D6}"/>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42011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40D5-D162-9B43-E122-D61845223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0C09-8C1C-2A6A-76EA-CB9BEB502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E9B385F-6EEB-ACCE-2E03-B0EE89139FB0}"/>
              </a:ext>
            </a:extLst>
          </p:cNvPr>
          <p:cNvSpPr>
            <a:spLocks noGrp="1"/>
          </p:cNvSpPr>
          <p:nvPr>
            <p:ph type="sldNum" sz="quarter" idx="4"/>
          </p:nvPr>
        </p:nvSpPr>
        <p:spPr>
          <a:xfrm>
            <a:off x="11081656" y="6233956"/>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sp>
        <p:nvSpPr>
          <p:cNvPr id="4" name="TextBox 3">
            <a:extLst>
              <a:ext uri="{FF2B5EF4-FFF2-40B4-BE49-F238E27FC236}">
                <a16:creationId xmlns:a16="http://schemas.microsoft.com/office/drawing/2014/main" id="{7231B168-7D66-BDE1-1546-1F38F021AFDE}"/>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Tree>
    <p:extLst>
      <p:ext uri="{BB962C8B-B14F-4D97-AF65-F5344CB8AC3E}">
        <p14:creationId xmlns:p14="http://schemas.microsoft.com/office/powerpoint/2010/main" val="346119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A4CD-ED43-A0D6-E60E-0C22B6467B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615A0-DBBF-9C6B-74BC-14BAF53AA1F7}"/>
              </a:ext>
            </a:extLst>
          </p:cNvPr>
          <p:cNvSpPr>
            <a:spLocks noGrp="1"/>
          </p:cNvSpPr>
          <p:nvPr>
            <p:ph type="title" hasCustomPrompt="1"/>
          </p:nvPr>
        </p:nvSpPr>
        <p:spPr>
          <a:xfrm>
            <a:off x="2164950" y="981415"/>
            <a:ext cx="7318683" cy="2852737"/>
          </a:xfrm>
        </p:spPr>
        <p:txBody>
          <a:bodyPr anchor="b">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C08ED3-72D4-80C1-C019-D02E00D764DE}"/>
              </a:ext>
            </a:extLst>
          </p:cNvPr>
          <p:cNvSpPr>
            <a:spLocks noGrp="1"/>
          </p:cNvSpPr>
          <p:nvPr>
            <p:ph type="body" idx="1"/>
          </p:nvPr>
        </p:nvSpPr>
        <p:spPr>
          <a:xfrm>
            <a:off x="2164950" y="4115866"/>
            <a:ext cx="7318683"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782DB2C-6BAE-1F71-FAE7-47C5BC3DB3B3}"/>
              </a:ext>
            </a:extLst>
          </p:cNvPr>
          <p:cNvSpPr>
            <a:spLocks noGrp="1"/>
          </p:cNvSpPr>
          <p:nvPr>
            <p:ph type="sldNum" sz="quarter" idx="12"/>
          </p:nvPr>
        </p:nvSpPr>
        <p:spPr>
          <a:xfrm>
            <a:off x="10408444" y="6406479"/>
            <a:ext cx="1690222" cy="365125"/>
          </a:xfrm>
          <a:prstGeom prst="rect">
            <a:avLst/>
          </a:prstGeom>
        </p:spPr>
        <p:txBody>
          <a:bodyPr anchor="ctr"/>
          <a:lstStyle>
            <a:lvl1pPr>
              <a:defRPr sz="900">
                <a:solidFill>
                  <a:schemeClr val="bg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dirty="0"/>
          </a:p>
        </p:txBody>
      </p:sp>
      <p:pic>
        <p:nvPicPr>
          <p:cNvPr id="9" name="Picture 8">
            <a:extLst>
              <a:ext uri="{FF2B5EF4-FFF2-40B4-BE49-F238E27FC236}">
                <a16:creationId xmlns:a16="http://schemas.microsoft.com/office/drawing/2014/main" id="{6B2D82D9-5D39-5831-FDB9-F28209BE2F48}"/>
              </a:ext>
            </a:extLst>
          </p:cNvPr>
          <p:cNvPicPr>
            <a:picLocks noChangeAspect="1"/>
          </p:cNvPicPr>
          <p:nvPr userDrawn="1"/>
        </p:nvPicPr>
        <p:blipFill>
          <a:blip r:embed="rId3"/>
          <a:stretch>
            <a:fillRect/>
          </a:stretch>
        </p:blipFill>
        <p:spPr>
          <a:xfrm>
            <a:off x="10158219" y="295769"/>
            <a:ext cx="1212998" cy="579871"/>
          </a:xfrm>
          <a:prstGeom prst="rect">
            <a:avLst/>
          </a:prstGeom>
        </p:spPr>
      </p:pic>
      <p:cxnSp>
        <p:nvCxnSpPr>
          <p:cNvPr id="7" name="Straight Connector 6">
            <a:extLst>
              <a:ext uri="{FF2B5EF4-FFF2-40B4-BE49-F238E27FC236}">
                <a16:creationId xmlns:a16="http://schemas.microsoft.com/office/drawing/2014/main" id="{CE0EC9E3-8213-69EC-2AE6-39E046216D64}"/>
              </a:ext>
            </a:extLst>
          </p:cNvPr>
          <p:cNvCxnSpPr/>
          <p:nvPr userDrawn="1"/>
        </p:nvCxnSpPr>
        <p:spPr>
          <a:xfrm>
            <a:off x="2289268" y="397927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8DF89-0264-CDFF-C6CA-7A931757B484}"/>
              </a:ext>
            </a:extLst>
          </p:cNvPr>
          <p:cNvSpPr txBox="1"/>
          <p:nvPr userDrawn="1"/>
        </p:nvSpPr>
        <p:spPr>
          <a:xfrm>
            <a:off x="576615" y="6552064"/>
            <a:ext cx="825867" cy="230832"/>
          </a:xfrm>
          <a:prstGeom prst="rect">
            <a:avLst/>
          </a:prstGeom>
          <a:noFill/>
        </p:spPr>
        <p:txBody>
          <a:bodyPr wrap="none" rtlCol="0">
            <a:spAutoFit/>
          </a:bodyPr>
          <a:lstStyle/>
          <a:p>
            <a:pPr algn="r"/>
            <a:r>
              <a:rPr lang="sk-SK" sz="900" dirty="0">
                <a:solidFill>
                  <a:srgbClr val="FFFFFF"/>
                </a:solidFill>
              </a:rPr>
              <a:t>© 20</a:t>
            </a:r>
            <a:r>
              <a:rPr lang="en-US" sz="900" dirty="0">
                <a:solidFill>
                  <a:srgbClr val="FFFFFF"/>
                </a:solidFill>
              </a:rPr>
              <a:t>23</a:t>
            </a:r>
            <a:r>
              <a:rPr lang="sk-SK" sz="900" dirty="0">
                <a:solidFill>
                  <a:srgbClr val="FFFFFF"/>
                </a:solidFill>
              </a:rPr>
              <a:t> IAEG</a:t>
            </a:r>
            <a:r>
              <a:rPr lang="sk-SK" sz="900" baseline="30000" dirty="0">
                <a:solidFill>
                  <a:srgbClr val="FFFFFF"/>
                </a:solidFill>
              </a:rPr>
              <a:t>®</a:t>
            </a:r>
          </a:p>
        </p:txBody>
      </p:sp>
    </p:spTree>
    <p:extLst>
      <p:ext uri="{BB962C8B-B14F-4D97-AF65-F5344CB8AC3E}">
        <p14:creationId xmlns:p14="http://schemas.microsoft.com/office/powerpoint/2010/main" val="291295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AADF8-E93F-F33F-EF52-92D6FF639C19}"/>
              </a:ext>
            </a:extLst>
          </p:cNvPr>
          <p:cNvGrpSpPr/>
          <p:nvPr userDrawn="1"/>
        </p:nvGrpSpPr>
        <p:grpSpPr>
          <a:xfrm>
            <a:off x="0" y="-1"/>
            <a:ext cx="12192000" cy="6858001"/>
            <a:chOff x="0" y="-1"/>
            <a:chExt cx="12192000" cy="6858001"/>
          </a:xfrm>
        </p:grpSpPr>
        <p:pic>
          <p:nvPicPr>
            <p:cNvPr id="3" name="Picture 2">
              <a:extLst>
                <a:ext uri="{FF2B5EF4-FFF2-40B4-BE49-F238E27FC236}">
                  <a16:creationId xmlns:a16="http://schemas.microsoft.com/office/drawing/2014/main" id="{FB945583-F86D-946C-E79B-41E00AF95085}"/>
                </a:ext>
              </a:extLst>
            </p:cNvPr>
            <p:cNvPicPr>
              <a:picLocks noChangeAspect="1"/>
            </p:cNvPicPr>
            <p:nvPr/>
          </p:nvPicPr>
          <p:blipFill rotWithShape="1">
            <a:blip r:embed="rId2"/>
            <a:srcRect l="2214" t="2731" b="4824"/>
            <a:stretch/>
          </p:blipFill>
          <p:spPr>
            <a:xfrm>
              <a:off x="0" y="-1"/>
              <a:ext cx="12192000" cy="6858001"/>
            </a:xfrm>
            <a:prstGeom prst="rect">
              <a:avLst/>
            </a:prstGeom>
          </p:spPr>
        </p:pic>
        <p:pic>
          <p:nvPicPr>
            <p:cNvPr id="4" name="Picture 3">
              <a:extLst>
                <a:ext uri="{FF2B5EF4-FFF2-40B4-BE49-F238E27FC236}">
                  <a16:creationId xmlns:a16="http://schemas.microsoft.com/office/drawing/2014/main" id="{D8E1869A-87C4-7133-53FF-9AAE851A4A89}"/>
                </a:ext>
              </a:extLst>
            </p:cNvPr>
            <p:cNvPicPr>
              <a:picLocks noChangeAspect="1"/>
            </p:cNvPicPr>
            <p:nvPr/>
          </p:nvPicPr>
          <p:blipFill>
            <a:blip r:embed="rId3"/>
            <a:stretch>
              <a:fillRect/>
            </a:stretch>
          </p:blipFill>
          <p:spPr>
            <a:xfrm>
              <a:off x="4560663" y="2402753"/>
              <a:ext cx="3277708" cy="1026247"/>
            </a:xfrm>
            <a:prstGeom prst="rect">
              <a:avLst/>
            </a:prstGeom>
          </p:spPr>
        </p:pic>
        <p:sp>
          <p:nvSpPr>
            <p:cNvPr id="5" name="TextBox 4">
              <a:extLst>
                <a:ext uri="{FF2B5EF4-FFF2-40B4-BE49-F238E27FC236}">
                  <a16:creationId xmlns:a16="http://schemas.microsoft.com/office/drawing/2014/main" id="{BC7033DA-BDE5-9433-ADB6-EA09E1416516}"/>
                </a:ext>
              </a:extLst>
            </p:cNvPr>
            <p:cNvSpPr txBox="1"/>
            <p:nvPr/>
          </p:nvSpPr>
          <p:spPr>
            <a:xfrm>
              <a:off x="0" y="6581001"/>
              <a:ext cx="12192000" cy="230832"/>
            </a:xfrm>
            <a:prstGeom prst="rect">
              <a:avLst/>
            </a:prstGeom>
            <a:noFill/>
          </p:spPr>
          <p:txBody>
            <a:bodyPr wrap="square" rtlCol="0">
              <a:spAutoFit/>
            </a:bodyPr>
            <a:lstStyle/>
            <a:p>
              <a:pPr algn="ctr"/>
              <a:r>
                <a:rPr lang="sk-SK" sz="900" dirty="0">
                  <a:solidFill>
                    <a:schemeClr val="bg1"/>
                  </a:solidFill>
                  <a:latin typeface="Century Gothic" panose="020B0502020202020204" pitchFamily="34" charset="0"/>
                </a:rPr>
                <a:t>© 202</a:t>
              </a:r>
              <a:r>
                <a:rPr lang="en-US" sz="900" dirty="0">
                  <a:solidFill>
                    <a:schemeClr val="bg1"/>
                  </a:solidFill>
                  <a:latin typeface="Century Gothic" panose="020B0502020202020204" pitchFamily="34" charset="0"/>
                </a:rPr>
                <a:t>3</a:t>
              </a:r>
              <a:r>
                <a:rPr lang="sk-SK" sz="900" dirty="0">
                  <a:solidFill>
                    <a:schemeClr val="bg1"/>
                  </a:solidFill>
                  <a:latin typeface="Century Gothic" panose="020B0502020202020204" pitchFamily="34" charset="0"/>
                </a:rPr>
                <a:t> IAEG</a:t>
              </a:r>
              <a:r>
                <a:rPr lang="sk-SK" sz="900" baseline="30000" dirty="0">
                  <a:solidFill>
                    <a:schemeClr val="bg1"/>
                  </a:solidFill>
                  <a:latin typeface="Century Gothic" panose="020B0502020202020204" pitchFamily="34" charset="0"/>
                </a:rPr>
                <a:t>®</a:t>
              </a:r>
            </a:p>
          </p:txBody>
        </p:sp>
      </p:grpSp>
    </p:spTree>
    <p:extLst>
      <p:ext uri="{BB962C8B-B14F-4D97-AF65-F5344CB8AC3E}">
        <p14:creationId xmlns:p14="http://schemas.microsoft.com/office/powerpoint/2010/main" val="7996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4F5CCA-CD54-0260-DFAE-61BB740F73D6}"/>
              </a:ext>
            </a:extLst>
          </p:cNvPr>
          <p:cNvPicPr>
            <a:picLocks noChangeAspect="1"/>
          </p:cNvPicPr>
          <p:nvPr userDrawn="1"/>
        </p:nvPicPr>
        <p:blipFill rotWithShape="1">
          <a:blip r:embed="rId6"/>
          <a:srcRect t="22862"/>
          <a:stretch/>
        </p:blipFill>
        <p:spPr>
          <a:xfrm>
            <a:off x="10971998" y="-1"/>
            <a:ext cx="1220002" cy="2220687"/>
          </a:xfrm>
          <a:prstGeom prst="rect">
            <a:avLst/>
          </a:prstGeom>
        </p:spPr>
      </p:pic>
      <p:sp>
        <p:nvSpPr>
          <p:cNvPr id="2" name="Title Placeholder 1">
            <a:extLst>
              <a:ext uri="{FF2B5EF4-FFF2-40B4-BE49-F238E27FC236}">
                <a16:creationId xmlns:a16="http://schemas.microsoft.com/office/drawing/2014/main" id="{8D623E52-67CA-9F8B-3621-D872A38E1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582D50-3262-6467-33D0-C3033676B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4D11118-0331-9C77-D497-4BD5EE6F7744}"/>
              </a:ext>
            </a:extLst>
          </p:cNvPr>
          <p:cNvSpPr>
            <a:spLocks noGrp="1"/>
          </p:cNvSpPr>
          <p:nvPr>
            <p:ph type="sldNum" sz="quarter" idx="4"/>
          </p:nvPr>
        </p:nvSpPr>
        <p:spPr>
          <a:xfrm>
            <a:off x="11090854" y="6212929"/>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pic>
        <p:nvPicPr>
          <p:cNvPr id="9" name="Picture 8">
            <a:extLst>
              <a:ext uri="{FF2B5EF4-FFF2-40B4-BE49-F238E27FC236}">
                <a16:creationId xmlns:a16="http://schemas.microsoft.com/office/drawing/2014/main" id="{C348961E-0078-C5E7-DA55-140265E0C354}"/>
              </a:ext>
            </a:extLst>
          </p:cNvPr>
          <p:cNvPicPr>
            <a:picLocks noChangeAspect="1"/>
          </p:cNvPicPr>
          <p:nvPr userDrawn="1"/>
        </p:nvPicPr>
        <p:blipFill>
          <a:blip r:embed="rId7"/>
          <a:stretch>
            <a:fillRect/>
          </a:stretch>
        </p:blipFill>
        <p:spPr>
          <a:xfrm>
            <a:off x="121590" y="6363929"/>
            <a:ext cx="825467" cy="394613"/>
          </a:xfrm>
          <a:prstGeom prst="rect">
            <a:avLst/>
          </a:prstGeom>
        </p:spPr>
      </p:pic>
      <p:cxnSp>
        <p:nvCxnSpPr>
          <p:cNvPr id="11" name="Straight Connector 10">
            <a:extLst>
              <a:ext uri="{FF2B5EF4-FFF2-40B4-BE49-F238E27FC236}">
                <a16:creationId xmlns:a16="http://schemas.microsoft.com/office/drawing/2014/main" id="{187D5F4A-173F-2AEB-8B30-13FC199EECDE}"/>
              </a:ext>
            </a:extLst>
          </p:cNvPr>
          <p:cNvCxnSpPr>
            <a:cxnSpLocks/>
          </p:cNvCxnSpPr>
          <p:nvPr userDrawn="1"/>
        </p:nvCxnSpPr>
        <p:spPr>
          <a:xfrm>
            <a:off x="1110344" y="6590211"/>
            <a:ext cx="10469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C5741-CD64-CE82-CBAA-73CCDD33A4D0}"/>
              </a:ext>
            </a:extLst>
          </p:cNvPr>
          <p:cNvPicPr>
            <a:picLocks noChangeAspect="1"/>
          </p:cNvPicPr>
          <p:nvPr userDrawn="1"/>
        </p:nvPicPr>
        <p:blipFill>
          <a:blip r:embed="rId8"/>
          <a:stretch>
            <a:fillRect/>
          </a:stretch>
        </p:blipFill>
        <p:spPr>
          <a:xfrm flipH="1">
            <a:off x="-1" y="4353020"/>
            <a:ext cx="516777" cy="1292497"/>
          </a:xfrm>
          <a:prstGeom prst="rect">
            <a:avLst/>
          </a:prstGeom>
        </p:spPr>
      </p:pic>
      <p:sp>
        <p:nvSpPr>
          <p:cNvPr id="4" name="TextBox 3">
            <a:extLst>
              <a:ext uri="{FF2B5EF4-FFF2-40B4-BE49-F238E27FC236}">
                <a16:creationId xmlns:a16="http://schemas.microsoft.com/office/drawing/2014/main" id="{7F87E3EC-82B5-C626-0C37-7FAF1AB380D9}"/>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5" name="TextBox 4">
            <a:extLst>
              <a:ext uri="{FF2B5EF4-FFF2-40B4-BE49-F238E27FC236}">
                <a16:creationId xmlns:a16="http://schemas.microsoft.com/office/drawing/2014/main" id="{6121B021-F964-73B6-ED7D-FB0EE0E717A1}"/>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29252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hf hdr="0" ftr="0" dt="0"/>
  <p:txStyles>
    <p:titleStyle>
      <a:lvl1pPr algn="l" defTabSz="914400" rtl="0" eaLnBrk="1" latinLnBrk="0" hangingPunct="1">
        <a:lnSpc>
          <a:spcPct val="9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ema.net/)" TargetMode="External"/><Relationship Id="rId2" Type="http://schemas.openxmlformats.org/officeDocument/2006/relationships/hyperlink" Target="http://www.quality.org/)" TargetMode="External"/><Relationship Id="rId1" Type="http://schemas.openxmlformats.org/officeDocument/2006/relationships/slideLayout" Target="../slideLayouts/slideLayout2.xml"/><Relationship Id="rId6" Type="http://schemas.openxmlformats.org/officeDocument/2006/relationships/hyperlink" Target="mailto:questions@iaeg.com" TargetMode="External"/><Relationship Id="rId5" Type="http://schemas.openxmlformats.org/officeDocument/2006/relationships/hyperlink" Target="http://www.IAF.nu/" TargetMode="External"/><Relationship Id="rId4" Type="http://schemas.openxmlformats.org/officeDocument/2006/relationships/hyperlink" Target="http://www.bsigroup.com/)"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1A_AE2426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C252-8B85-BD1A-503F-1DF050448D3C}"/>
              </a:ext>
            </a:extLst>
          </p:cNvPr>
          <p:cNvSpPr>
            <a:spLocks noGrp="1"/>
          </p:cNvSpPr>
          <p:nvPr>
            <p:ph type="ctrTitle"/>
          </p:nvPr>
        </p:nvSpPr>
        <p:spPr>
          <a:xfrm>
            <a:off x="371265" y="1732199"/>
            <a:ext cx="6935622" cy="2387600"/>
          </a:xfrm>
        </p:spPr>
        <p:txBody>
          <a:bodyPr>
            <a:normAutofit/>
          </a:bodyPr>
          <a:lstStyle/>
          <a:p>
            <a:r>
              <a:rPr lang="fr-FR" dirty="0"/>
              <a:t>IAEG Guide de Maturité du Système de Management - Vérification</a:t>
            </a:r>
            <a:endParaRPr lang="en-US" dirty="0"/>
          </a:p>
        </p:txBody>
      </p:sp>
      <p:sp>
        <p:nvSpPr>
          <p:cNvPr id="8" name="Subtitle 7">
            <a:extLst>
              <a:ext uri="{FF2B5EF4-FFF2-40B4-BE49-F238E27FC236}">
                <a16:creationId xmlns:a16="http://schemas.microsoft.com/office/drawing/2014/main" id="{DDEEF4AD-6CCC-C843-9B9B-232F6897B76B}"/>
              </a:ext>
            </a:extLst>
          </p:cNvPr>
          <p:cNvSpPr>
            <a:spLocks noGrp="1"/>
          </p:cNvSpPr>
          <p:nvPr>
            <p:ph type="subTitle" idx="1"/>
          </p:nvPr>
        </p:nvSpPr>
        <p:spPr/>
        <p:txBody>
          <a:bodyPr/>
          <a:lstStyle/>
          <a:p>
            <a:r>
              <a:rPr lang="fr-FR" dirty="0"/>
              <a:t>EXIGENCES DE QUALIFICATION POUR AUTO-EVALUATEURS ET AUDITEURS</a:t>
            </a:r>
          </a:p>
        </p:txBody>
      </p:sp>
    </p:spTree>
    <p:extLst>
      <p:ext uri="{BB962C8B-B14F-4D97-AF65-F5344CB8AC3E}">
        <p14:creationId xmlns:p14="http://schemas.microsoft.com/office/powerpoint/2010/main" val="27259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fontScale="77500" lnSpcReduction="20000"/>
          </a:bodyPr>
          <a:lstStyle/>
          <a:p>
            <a:pPr marL="0" indent="0">
              <a:buNone/>
            </a:pPr>
            <a:r>
              <a:rPr lang="fr-FR" dirty="0"/>
              <a:t>L’évaluation de la maturité d’un système de management par rapport aux exigences décrites dans le IAEG Guide de Maturité pour le SME peut être effectué par auto-évaluation pour le niveau fondamental, en utilisant les check-lists de vérification de l’IAEG. La conformité aux exigences pour ce niveau est confirmé et signé par le directeur général, le secrétaire général ou rôle de responsabilité similaire dans l’entreprise, en utilisant le document modèle IAEG pour la déclaration de conformité (case: auto-évaluation). La qualification de l’auto-évaluateur est décrit dans la prochaine page.</a:t>
            </a:r>
          </a:p>
          <a:p>
            <a:pPr marL="0" indent="0">
              <a:buNone/>
            </a:pPr>
            <a:r>
              <a:rPr lang="fr-FR" dirty="0"/>
              <a:t>L’évaluation par rapport aux exigences des niveaux avancé et expert doit être faite par un tiers, un auditeur qualifié. La check-list IAEG pour la vérification devrait être remplie. La conformité aux exigences des niveaux avancé et expert sera confirmé et signé par l’auditeur, en utilisant le document modèle IAEG pour la déclaration de conformité (case: évaluation par une partie externe). La qualification de l’auditeur est décrit dans les prochaines pages.</a:t>
            </a:r>
          </a:p>
          <a:p>
            <a:pPr marL="0" indent="0">
              <a:buNone/>
            </a:pPr>
            <a:r>
              <a:rPr lang="fr-FR" dirty="0"/>
              <a:t>L’évaluation du niveau excellence suivra un processus de certification ISO14001 formel par un organisme de certification accrédité. </a:t>
            </a:r>
            <a:endParaRPr lang="en-US" dirty="0"/>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2</a:t>
            </a:fld>
            <a:endParaRPr lang="en-US"/>
          </a:p>
        </p:txBody>
      </p:sp>
    </p:spTree>
    <p:extLst>
      <p:ext uri="{BB962C8B-B14F-4D97-AF65-F5344CB8AC3E}">
        <p14:creationId xmlns:p14="http://schemas.microsoft.com/office/powerpoint/2010/main" val="23058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AUTO-EVALUATEUR (FONDAMENTAL)</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a:bodyPr>
          <a:lstStyle/>
          <a:p>
            <a:pPr marL="299085" marR="5080" indent="-287020">
              <a:lnSpc>
                <a:spcPts val="1730"/>
              </a:lnSpc>
              <a:spcBef>
                <a:spcPts val="310"/>
              </a:spcBef>
              <a:buFont typeface="Arial"/>
              <a:buChar char="•"/>
              <a:tabLst>
                <a:tab pos="299085" algn="l"/>
                <a:tab pos="299720" algn="l"/>
              </a:tabLst>
            </a:pPr>
            <a:r>
              <a:rPr lang="fr-FR" sz="1600" dirty="0">
                <a:solidFill>
                  <a:srgbClr val="414546"/>
                </a:solidFill>
                <a:latin typeface="Century Gothic"/>
                <a:cs typeface="Century Gothic"/>
              </a:rPr>
              <a:t>Les entreprises souhaitant auto-évaluer leur conformité aux exigences du niveau fondamental de l’IAEG Guide pour la Maturité du Système de Management doivent avoir une compréhension des objectives et des éléments essentiels d’un système de management environnemental</a:t>
            </a:r>
            <a:r>
              <a:rPr lang="en-US" sz="1600" spc="-10" dirty="0">
                <a:solidFill>
                  <a:srgbClr val="414546"/>
                </a:solidFill>
                <a:latin typeface="Century Gothic"/>
                <a:cs typeface="Century Gothic"/>
              </a:rPr>
              <a:t>.</a:t>
            </a:r>
            <a:endParaRPr lang="en-US" sz="1600" dirty="0">
              <a:latin typeface="Century Gothic"/>
              <a:cs typeface="Century Gothic"/>
            </a:endParaRPr>
          </a:p>
          <a:p>
            <a:pPr marL="299085" marR="487680" indent="-287020">
              <a:lnSpc>
                <a:spcPts val="1730"/>
              </a:lnSpc>
              <a:spcBef>
                <a:spcPts val="1000"/>
              </a:spcBef>
              <a:buFont typeface="Arial"/>
              <a:buChar char="•"/>
              <a:tabLst>
                <a:tab pos="299085" algn="l"/>
                <a:tab pos="299720" algn="l"/>
              </a:tabLst>
            </a:pPr>
            <a:r>
              <a:rPr lang="fr-FR" sz="1600" dirty="0">
                <a:solidFill>
                  <a:srgbClr val="414546"/>
                </a:solidFill>
                <a:latin typeface="Century Gothic"/>
                <a:cs typeface="Century Gothic"/>
              </a:rPr>
              <a:t>La personne effectuant l’auto-évaluation au nom de l’entreprise, devra participer à une formation d’auditeur interne ISO14001 (2-3 jours)</a:t>
            </a:r>
            <a:endParaRPr lang="en-US" sz="1600" dirty="0">
              <a:latin typeface="Century Gothic"/>
              <a:cs typeface="Century Gothic"/>
            </a:endParaRPr>
          </a:p>
          <a:p>
            <a:pPr marL="0" indent="0">
              <a:lnSpc>
                <a:spcPct val="100000"/>
              </a:lnSpc>
              <a:spcBef>
                <a:spcPts val="780"/>
              </a:spcBef>
              <a:buNone/>
            </a:pPr>
            <a:r>
              <a:rPr lang="en-US" sz="1600" spc="-20" dirty="0">
                <a:solidFill>
                  <a:srgbClr val="414546"/>
                </a:solidFill>
                <a:latin typeface="Century Gothic"/>
                <a:cs typeface="Century Gothic"/>
              </a:rPr>
              <a:t>ET:</a:t>
            </a:r>
            <a:endParaRPr lang="en-US" sz="1600" dirty="0">
              <a:latin typeface="Century Gothic"/>
              <a:cs typeface="Century Gothic"/>
            </a:endParaRPr>
          </a:p>
          <a:p>
            <a:pPr marL="299085" marR="487680" indent="-287020">
              <a:lnSpc>
                <a:spcPts val="1730"/>
              </a:lnSpc>
              <a:buFont typeface="Arial"/>
              <a:buChar char="•"/>
              <a:tabLst>
                <a:tab pos="299085" algn="l"/>
                <a:tab pos="299720" algn="l"/>
              </a:tabLst>
            </a:pPr>
            <a:r>
              <a:rPr lang="fr-FR" sz="1600" dirty="0">
                <a:solidFill>
                  <a:srgbClr val="414546"/>
                </a:solidFill>
                <a:latin typeface="Century Gothic"/>
                <a:cs typeface="Century Gothic"/>
              </a:rPr>
              <a:t>La personne devra connaître le contenu du Guide de Maturité du SME</a:t>
            </a:r>
            <a:r>
              <a:rPr lang="en-US" sz="1600" dirty="0">
                <a:solidFill>
                  <a:srgbClr val="414546"/>
                </a:solidFill>
                <a:latin typeface="Century Gothic"/>
              </a:rPr>
              <a:t>:</a:t>
            </a:r>
          </a:p>
          <a:p>
            <a:pPr marL="1442085" lvl="1" indent="-287020">
              <a:lnSpc>
                <a:spcPct val="100000"/>
              </a:lnSpc>
              <a:spcBef>
                <a:spcPts val="310"/>
              </a:spcBef>
              <a:buFont typeface="Arial"/>
              <a:buChar char="•"/>
              <a:tabLst>
                <a:tab pos="1442085" algn="l"/>
                <a:tab pos="1442720" algn="l"/>
              </a:tabLst>
            </a:pPr>
            <a:r>
              <a:rPr lang="en-US" sz="1600" dirty="0" err="1">
                <a:solidFill>
                  <a:srgbClr val="414546"/>
                </a:solidFill>
                <a:latin typeface="Century Gothic"/>
                <a:cs typeface="Century Gothic"/>
              </a:rPr>
              <a:t>Vidéo</a:t>
            </a:r>
            <a:r>
              <a:rPr lang="en-US" sz="1600" dirty="0">
                <a:solidFill>
                  <a:srgbClr val="414546"/>
                </a:solidFill>
                <a:latin typeface="Century Gothic"/>
                <a:cs typeface="Century Gothic"/>
              </a:rPr>
              <a:t> de </a:t>
            </a:r>
            <a:r>
              <a:rPr lang="en-US" sz="1600" dirty="0" err="1">
                <a:solidFill>
                  <a:srgbClr val="414546"/>
                </a:solidFill>
                <a:latin typeface="Century Gothic"/>
                <a:cs typeface="Century Gothic"/>
              </a:rPr>
              <a:t>sensibilisation</a:t>
            </a:r>
            <a:endParaRPr lang="en-US" sz="1600" dirty="0">
              <a:latin typeface="Century Gothic"/>
              <a:cs typeface="Century Gothic"/>
            </a:endParaRPr>
          </a:p>
          <a:p>
            <a:pPr marL="1442085" lvl="1" indent="-287020">
              <a:lnSpc>
                <a:spcPct val="100000"/>
              </a:lnSpc>
              <a:spcBef>
                <a:spcPts val="310"/>
              </a:spcBef>
              <a:buFont typeface="Arial"/>
              <a:buChar char="•"/>
              <a:tabLst>
                <a:tab pos="1442085" algn="l"/>
                <a:tab pos="1442720" algn="l"/>
              </a:tabLst>
            </a:pPr>
            <a:r>
              <a:rPr lang="fr-FR" sz="1600" dirty="0">
                <a:solidFill>
                  <a:srgbClr val="414546"/>
                </a:solidFill>
                <a:latin typeface="Century Gothic"/>
                <a:cs typeface="Century Gothic"/>
              </a:rPr>
              <a:t>IAEG Guide de Maturité du SME - Document (Exigences)</a:t>
            </a:r>
          </a:p>
          <a:p>
            <a:pPr marL="1442085" lvl="1" indent="-287020">
              <a:lnSpc>
                <a:spcPct val="100000"/>
              </a:lnSpc>
              <a:spcBef>
                <a:spcPts val="300"/>
              </a:spcBef>
              <a:buFont typeface="Arial"/>
              <a:buChar char="•"/>
              <a:tabLst>
                <a:tab pos="1442085" algn="l"/>
                <a:tab pos="1442720" algn="l"/>
              </a:tabLst>
            </a:pPr>
            <a:r>
              <a:rPr lang="fr-FR" sz="1600" dirty="0">
                <a:solidFill>
                  <a:srgbClr val="414546"/>
                </a:solidFill>
                <a:latin typeface="Century Gothic"/>
                <a:cs typeface="Century Gothic"/>
              </a:rPr>
              <a:t>IAEG Guide de Maturité du SME – Ressources et Exemples</a:t>
            </a:r>
            <a:endParaRPr lang="en-US" sz="1600" dirty="0">
              <a:latin typeface="Century Gothic"/>
              <a:cs typeface="Century Gothic"/>
            </a:endParaRPr>
          </a:p>
          <a:p>
            <a:pPr marL="1442085" lvl="1" indent="-287020">
              <a:lnSpc>
                <a:spcPct val="100000"/>
              </a:lnSpc>
              <a:spcBef>
                <a:spcPts val="315"/>
              </a:spcBef>
              <a:buFont typeface="Arial"/>
              <a:buChar char="•"/>
              <a:tabLst>
                <a:tab pos="1442085" algn="l"/>
                <a:tab pos="1442720" algn="l"/>
              </a:tabLst>
            </a:pPr>
            <a:r>
              <a:rPr lang="fr-FR" sz="1600" dirty="0">
                <a:solidFill>
                  <a:srgbClr val="414546"/>
                </a:solidFill>
                <a:latin typeface="Century Gothic"/>
                <a:cs typeface="Century Gothic"/>
              </a:rPr>
              <a:t>Boîte à outils pour la vérification</a:t>
            </a:r>
            <a:endParaRPr lang="en-US" sz="1600" dirty="0">
              <a:latin typeface="Century Gothic"/>
              <a:cs typeface="Century Gothic"/>
            </a:endParaRPr>
          </a:p>
          <a:p>
            <a:pPr marL="1442085" marR="36830" lvl="1" indent="-287020">
              <a:lnSpc>
                <a:spcPts val="1730"/>
              </a:lnSpc>
              <a:spcBef>
                <a:spcPts val="525"/>
              </a:spcBef>
              <a:buFont typeface="Arial"/>
              <a:buChar char="•"/>
              <a:tabLst>
                <a:tab pos="1442085" algn="l"/>
                <a:tab pos="1442720" algn="l"/>
              </a:tabLst>
            </a:pPr>
            <a:r>
              <a:rPr lang="fr-FR" sz="1600" dirty="0">
                <a:solidFill>
                  <a:srgbClr val="414546"/>
                </a:solidFill>
                <a:latin typeface="Century Gothic"/>
                <a:cs typeface="Century Gothic"/>
              </a:rPr>
              <a:t>Test – Contrôle de la connaissance des points clés du guide, des ressources et exemples et des éléments de la boîte à outils pour la vérification.</a:t>
            </a:r>
            <a:endParaRPr lang="en-US" sz="16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3</a:t>
            </a:fld>
            <a:endParaRPr lang="en-US"/>
          </a:p>
        </p:txBody>
      </p:sp>
    </p:spTree>
    <p:extLst>
      <p:ext uri="{BB962C8B-B14F-4D97-AF65-F5344CB8AC3E}">
        <p14:creationId xmlns:p14="http://schemas.microsoft.com/office/powerpoint/2010/main" val="174895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fr-FR" dirty="0"/>
              <a:t>QUALIFICATION DE L’AUDITEUR EXTERNE (AVANCE ET EXPERT)</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200" y="1825625"/>
            <a:ext cx="11353800" cy="4351338"/>
          </a:xfrm>
        </p:spPr>
        <p:txBody>
          <a:bodyPr>
            <a:noAutofit/>
          </a:bodyPr>
          <a:lstStyle/>
          <a:p>
            <a:pPr marL="0" marR="5080" indent="0">
              <a:lnSpc>
                <a:spcPts val="1730"/>
              </a:lnSpc>
              <a:spcBef>
                <a:spcPts val="310"/>
              </a:spcBef>
              <a:buNone/>
            </a:pPr>
            <a:r>
              <a:rPr lang="fr-FR" sz="1500" dirty="0">
                <a:solidFill>
                  <a:srgbClr val="414546"/>
                </a:solidFill>
                <a:latin typeface="Century Gothic"/>
                <a:cs typeface="Century Gothic"/>
              </a:rPr>
              <a:t>La vérification de la conformité aux exigences de l’IAEG Guide de Maturité du SME pour les niveaux avancé et expert doit être effectuée par des auditeurs qualifies externes à l’entreprise.</a:t>
            </a:r>
            <a:endParaRPr lang="en-US" sz="1500" dirty="0">
              <a:latin typeface="Century Gothic"/>
              <a:cs typeface="Century Gothic"/>
            </a:endParaRPr>
          </a:p>
          <a:p>
            <a:pPr marL="0" marR="441959" indent="0">
              <a:lnSpc>
                <a:spcPts val="1730"/>
              </a:lnSpc>
              <a:spcBef>
                <a:spcPts val="1005"/>
              </a:spcBef>
              <a:buNone/>
            </a:pPr>
            <a:r>
              <a:rPr lang="fr-FR" sz="1500" dirty="0">
                <a:solidFill>
                  <a:srgbClr val="414546"/>
                </a:solidFill>
                <a:latin typeface="Century Gothic"/>
                <a:cs typeface="Century Gothic"/>
              </a:rPr>
              <a:t>L’auditeur qualifié devrait avoir une compréhension complète des exigences de l’ISO14001 et comment évaluer la conformité à ces exigences, afin d’effectuer la vérification de la conformité. Il y a les options de qualification suivantes</a:t>
            </a:r>
            <a:r>
              <a:rPr lang="en-US" sz="1500" spc="-10" dirty="0">
                <a:solidFill>
                  <a:srgbClr val="414546"/>
                </a:solidFill>
                <a:latin typeface="Century Gothic"/>
                <a:cs typeface="Century Gothic"/>
              </a:rPr>
              <a:t>:</a:t>
            </a:r>
            <a:endParaRPr lang="en-US" sz="1500" dirty="0">
              <a:latin typeface="Century Gothic"/>
              <a:cs typeface="Century Gothic"/>
            </a:endParaRPr>
          </a:p>
          <a:p>
            <a:pPr marL="299085" indent="-287020">
              <a:lnSpc>
                <a:spcPct val="100000"/>
              </a:lnSpc>
              <a:spcBef>
                <a:spcPts val="775"/>
              </a:spcBef>
              <a:spcAft>
                <a:spcPts val="0"/>
              </a:spcAft>
              <a:buFont typeface="Arial"/>
              <a:buChar char="•"/>
              <a:tabLst>
                <a:tab pos="299085" algn="l"/>
                <a:tab pos="299720" algn="l"/>
              </a:tabLst>
            </a:pPr>
            <a:r>
              <a:rPr lang="en-US" sz="1500" dirty="0">
                <a:solidFill>
                  <a:srgbClr val="414546"/>
                </a:solidFill>
                <a:latin typeface="Century Gothic"/>
                <a:cs typeface="Century Gothic"/>
              </a:rPr>
              <a:t>Option</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1:</a:t>
            </a:r>
            <a:r>
              <a:rPr lang="en-US" sz="1500" spc="-65" dirty="0">
                <a:solidFill>
                  <a:srgbClr val="414546"/>
                </a:solidFill>
                <a:latin typeface="Century Gothic"/>
                <a:cs typeface="Century Gothic"/>
              </a:rPr>
              <a:t> </a:t>
            </a:r>
            <a:r>
              <a:rPr lang="fr-FR" sz="1500" dirty="0">
                <a:solidFill>
                  <a:srgbClr val="414546"/>
                </a:solidFill>
                <a:latin typeface="Century Gothic"/>
                <a:cs typeface="Century Gothic"/>
              </a:rPr>
              <a:t>L’auditeur est certifié à un standard reconnue (voir liste sur la prochaine page)</a:t>
            </a:r>
            <a:endParaRPr lang="en-US" sz="1500" dirty="0">
              <a:latin typeface="Century Gothic"/>
              <a:cs typeface="Century Gothic"/>
            </a:endParaRPr>
          </a:p>
          <a:p>
            <a:pPr marL="299085" marR="3107055" indent="-287020">
              <a:spcBef>
                <a:spcPts val="775"/>
              </a:spcBef>
              <a:spcAft>
                <a:spcPts val="0"/>
              </a:spcAft>
              <a:buFont typeface="Arial"/>
              <a:buChar char="•"/>
              <a:tabLst>
                <a:tab pos="299085" algn="l"/>
                <a:tab pos="299720" algn="l"/>
              </a:tabLst>
            </a:pPr>
            <a:r>
              <a:rPr lang="en-US" sz="1500" dirty="0">
                <a:solidFill>
                  <a:srgbClr val="414546"/>
                </a:solidFill>
                <a:latin typeface="Century Gothic"/>
              </a:rPr>
              <a:t>Option 2: </a:t>
            </a:r>
            <a:r>
              <a:rPr lang="fr-FR" sz="1500" dirty="0">
                <a:solidFill>
                  <a:srgbClr val="414546"/>
                </a:solidFill>
                <a:latin typeface="Century Gothic"/>
              </a:rPr>
              <a:t>L’auditeur appartient à un organisme de certification ISO14001 accrédité</a:t>
            </a:r>
            <a:endParaRPr lang="en-US" sz="1500" dirty="0">
              <a:solidFill>
                <a:srgbClr val="414546"/>
              </a:solidFill>
              <a:latin typeface="Century Gothic"/>
            </a:endParaRPr>
          </a:p>
          <a:p>
            <a:pPr marL="12700" marR="3107055" indent="0">
              <a:lnSpc>
                <a:spcPts val="2730"/>
              </a:lnSpc>
              <a:spcBef>
                <a:spcPts val="0"/>
              </a:spcBef>
              <a:spcAft>
                <a:spcPts val="0"/>
              </a:spcAft>
              <a:buNone/>
              <a:tabLst>
                <a:tab pos="299085" algn="l"/>
                <a:tab pos="299720" algn="l"/>
              </a:tabLst>
            </a:pPr>
            <a:r>
              <a:rPr lang="en-US" sz="1500" spc="-20" dirty="0">
                <a:solidFill>
                  <a:srgbClr val="414546"/>
                </a:solidFill>
                <a:latin typeface="Century Gothic"/>
                <a:cs typeface="Century Gothic"/>
              </a:rPr>
              <a:t>ET:</a:t>
            </a:r>
            <a:endParaRPr lang="en-US" sz="1500" dirty="0">
              <a:latin typeface="Century Gothic"/>
              <a:cs typeface="Century Gothic"/>
            </a:endParaRPr>
          </a:p>
          <a:p>
            <a:pPr marL="299085" indent="-287020">
              <a:lnSpc>
                <a:spcPct val="100000"/>
              </a:lnSpc>
              <a:spcBef>
                <a:spcPts val="580"/>
              </a:spcBef>
              <a:spcAft>
                <a:spcPts val="0"/>
              </a:spcAft>
              <a:buFont typeface="Arial"/>
              <a:buChar char="•"/>
              <a:tabLst>
                <a:tab pos="299085" algn="l"/>
                <a:tab pos="299720" algn="l"/>
              </a:tabLst>
            </a:pPr>
            <a:r>
              <a:rPr lang="fr-FR" sz="1500" dirty="0">
                <a:solidFill>
                  <a:srgbClr val="414546"/>
                </a:solidFill>
                <a:latin typeface="Century Gothic"/>
                <a:cs typeface="Century Gothic"/>
              </a:rPr>
              <a:t>L’auditeur a acquis la compétence par la revue de l’IAEG Guide de Maturité du SME</a:t>
            </a:r>
            <a:r>
              <a:rPr lang="en-US" sz="1500" spc="-10" dirty="0">
                <a:solidFill>
                  <a:srgbClr val="414546"/>
                </a:solidFill>
                <a:latin typeface="Century Gothic"/>
                <a:cs typeface="Century Gothic"/>
              </a:rPr>
              <a:t>:</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err="1">
                <a:solidFill>
                  <a:srgbClr val="414546"/>
                </a:solidFill>
                <a:latin typeface="Century Gothic"/>
                <a:cs typeface="Century Gothic"/>
              </a:rPr>
              <a:t>Vidéo</a:t>
            </a:r>
            <a:r>
              <a:rPr lang="en-US" sz="1500" dirty="0">
                <a:solidFill>
                  <a:srgbClr val="414546"/>
                </a:solidFill>
                <a:latin typeface="Century Gothic"/>
                <a:cs typeface="Century Gothic"/>
              </a:rPr>
              <a:t> de </a:t>
            </a:r>
            <a:r>
              <a:rPr lang="en-US" sz="1500" dirty="0" err="1">
                <a:solidFill>
                  <a:srgbClr val="414546"/>
                </a:solidFill>
                <a:latin typeface="Century Gothic"/>
                <a:cs typeface="Century Gothic"/>
              </a:rPr>
              <a:t>sensibilisation</a:t>
            </a:r>
            <a:endParaRPr lang="en-US" sz="1500" dirty="0">
              <a:latin typeface="Century Gothic"/>
              <a:cs typeface="Century Gothic"/>
            </a:endParaRPr>
          </a:p>
          <a:p>
            <a:pPr marL="1442085" lvl="1" indent="-287020">
              <a:lnSpc>
                <a:spcPct val="100000"/>
              </a:lnSpc>
              <a:spcBef>
                <a:spcPts val="300"/>
              </a:spcBef>
              <a:spcAft>
                <a:spcPts val="0"/>
              </a:spcAft>
              <a:buFont typeface="Arial"/>
              <a:buChar char="•"/>
              <a:tabLst>
                <a:tab pos="1442085" algn="l"/>
                <a:tab pos="1442720" algn="l"/>
              </a:tabLst>
            </a:pPr>
            <a:r>
              <a:rPr lang="fr-FR" sz="1500" dirty="0">
                <a:solidFill>
                  <a:srgbClr val="414546"/>
                </a:solidFill>
                <a:latin typeface="Century Gothic"/>
                <a:cs typeface="Century Gothic"/>
              </a:rPr>
              <a:t>IAEG Guide de Maturité du SME - Document (Exigences)</a:t>
            </a:r>
            <a:endParaRPr lang="en-US" sz="1500" dirty="0">
              <a:latin typeface="Century Gothic"/>
              <a:cs typeface="Century Gothic"/>
            </a:endParaRPr>
          </a:p>
          <a:p>
            <a:pPr marL="1442085" lvl="1" indent="-287020">
              <a:lnSpc>
                <a:spcPct val="100000"/>
              </a:lnSpc>
              <a:spcBef>
                <a:spcPts val="310"/>
              </a:spcBef>
              <a:spcAft>
                <a:spcPts val="0"/>
              </a:spcAft>
              <a:buFont typeface="Arial"/>
              <a:buChar char="•"/>
              <a:tabLst>
                <a:tab pos="1442085" algn="l"/>
                <a:tab pos="1442720" algn="l"/>
              </a:tabLst>
            </a:pPr>
            <a:r>
              <a:rPr lang="fr-FR" sz="1500" dirty="0">
                <a:solidFill>
                  <a:srgbClr val="414546"/>
                </a:solidFill>
                <a:latin typeface="Century Gothic"/>
                <a:cs typeface="Century Gothic"/>
              </a:rPr>
              <a:t>IAEG Guide de Maturité du SME – Ressources et Exemples</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fr-FR" sz="1500" dirty="0">
                <a:solidFill>
                  <a:srgbClr val="414546"/>
                </a:solidFill>
                <a:latin typeface="Century Gothic"/>
                <a:cs typeface="Century Gothic"/>
              </a:rPr>
              <a:t>Boîte à outils pour la vérification</a:t>
            </a:r>
            <a:endParaRPr lang="en-US" sz="1500" dirty="0">
              <a:latin typeface="Century Gothic"/>
              <a:cs typeface="Century Gothic"/>
            </a:endParaRPr>
          </a:p>
          <a:p>
            <a:pPr marL="0" indent="0">
              <a:lnSpc>
                <a:spcPct val="100000"/>
              </a:lnSpc>
              <a:spcBef>
                <a:spcPts val="900"/>
              </a:spcBef>
              <a:buNone/>
            </a:pPr>
            <a:r>
              <a:rPr lang="fr-FR" sz="1500" dirty="0">
                <a:solidFill>
                  <a:srgbClr val="414546"/>
                </a:solidFill>
                <a:latin typeface="Century Gothic"/>
                <a:cs typeface="Century Gothic"/>
              </a:rPr>
              <a:t>et a réussi à atteindre la note minimal au test de l’IAEG Guide de Maturité du SME.</a:t>
            </a:r>
            <a:endParaRPr lang="en-US" sz="15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4</a:t>
            </a:fld>
            <a:endParaRPr lang="en-US"/>
          </a:p>
        </p:txBody>
      </p:sp>
    </p:spTree>
    <p:extLst>
      <p:ext uri="{BB962C8B-B14F-4D97-AF65-F5344CB8AC3E}">
        <p14:creationId xmlns:p14="http://schemas.microsoft.com/office/powerpoint/2010/main" val="33918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normAutofit fontScale="90000"/>
          </a:bodyPr>
          <a:lstStyle/>
          <a:p>
            <a:r>
              <a:rPr lang="fr-FR" dirty="0"/>
              <a:t>EXEMPLES DES ORGANISMES D’ACCRÉDITATION POUR LES FORMATIONS D’AUDITEUR GLOBALES</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299085" indent="-287020">
              <a:lnSpc>
                <a:spcPct val="100000"/>
              </a:lnSpc>
              <a:spcBef>
                <a:spcPts val="915"/>
              </a:spcBef>
              <a:spcAft>
                <a:spcPts val="0"/>
              </a:spcAft>
              <a:buFont typeface="Arial"/>
              <a:buChar char="•"/>
              <a:tabLst>
                <a:tab pos="299085" algn="l"/>
                <a:tab pos="299720" algn="l"/>
              </a:tabLst>
            </a:pPr>
            <a:r>
              <a:rPr lang="en-US" sz="1800" dirty="0">
                <a:solidFill>
                  <a:srgbClr val="414546"/>
                </a:solidFill>
                <a:latin typeface="Century Gothic"/>
                <a:cs typeface="Century Gothic"/>
              </a:rPr>
              <a:t>Exemplar</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Global</a:t>
            </a:r>
            <a:r>
              <a:rPr lang="en-US" sz="1800" spc="-6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https://exemplarglobal.org/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spc="-10" dirty="0">
                <a:solidFill>
                  <a:srgbClr val="414546"/>
                </a:solidFill>
                <a:latin typeface="Century Gothic"/>
                <a:cs typeface="Century Gothic"/>
              </a:rPr>
              <a:t>International</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Register</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Certificated</a:t>
            </a:r>
            <a:r>
              <a:rPr lang="en-US" sz="1800" spc="-10"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(IRCA)</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2"/>
              </a:rPr>
              <a:t>www.quality.org/</a:t>
            </a:r>
            <a:r>
              <a:rPr lang="en-US" sz="1800" spc="-10" dirty="0">
                <a:solidFill>
                  <a:srgbClr val="414546"/>
                </a:solidFill>
                <a:latin typeface="Century Gothic"/>
                <a:cs typeface="Century Gothic"/>
                <a:hlinkClick r:id="rId2"/>
              </a:rPr>
              <a:t>)</a:t>
            </a:r>
            <a:r>
              <a:rPr lang="en-US" sz="1800" spc="-20" dirty="0">
                <a:solidFill>
                  <a:srgbClr val="414546"/>
                </a:solidFill>
                <a:latin typeface="Century Gothic"/>
                <a:cs typeface="Century Gothic"/>
              </a:rPr>
              <a:t> </a:t>
            </a:r>
            <a:r>
              <a:rPr lang="en-US" sz="1800" dirty="0" err="1">
                <a:solidFill>
                  <a:srgbClr val="414546"/>
                </a:solidFill>
                <a:latin typeface="Century Gothic"/>
                <a:cs typeface="Century Gothic"/>
              </a:rPr>
              <a:t>ou</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www.irca.org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Institute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Environmental</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Management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and</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Assessment</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(IEMA</a:t>
            </a:r>
            <a:r>
              <a:rPr lang="en-US" sz="1800" spc="-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3"/>
              </a:rPr>
              <a:t>www.iema.net/</a:t>
            </a:r>
            <a:r>
              <a:rPr lang="en-US" sz="1800" spc="-10" dirty="0">
                <a:solidFill>
                  <a:srgbClr val="414546"/>
                </a:solidFill>
                <a:latin typeface="Century Gothic"/>
                <a:cs typeface="Century Gothic"/>
                <a:hlinkClick r:id="rId3"/>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PECB</a:t>
            </a:r>
            <a:r>
              <a:rPr lang="en-US" sz="1800" spc="-3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https://pecb.com/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dirty="0">
                <a:solidFill>
                  <a:srgbClr val="414546"/>
                </a:solidFill>
                <a:latin typeface="Century Gothic"/>
                <a:cs typeface="Century Gothic"/>
              </a:rPr>
              <a:t>BSI</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British</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Standards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Institution</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4"/>
              </a:rPr>
              <a:t>www.bsigroup.com/</a:t>
            </a:r>
            <a:r>
              <a:rPr lang="en-US" sz="1800" spc="-10" dirty="0">
                <a:solidFill>
                  <a:srgbClr val="414546"/>
                </a:solidFill>
                <a:latin typeface="Century Gothic"/>
                <a:cs typeface="Century Gothic"/>
                <a:hlinkClick r:id="rId4"/>
              </a:rPr>
              <a:t>)</a:t>
            </a:r>
            <a:endParaRPr lang="en-US" sz="1800" dirty="0">
              <a:latin typeface="Century Gothic"/>
              <a:cs typeface="Century Gothic"/>
            </a:endParaRPr>
          </a:p>
          <a:p>
            <a:pPr marL="299085" marR="5080" indent="-287020">
              <a:lnSpc>
                <a:spcPts val="1730"/>
              </a:lnSpc>
              <a:spcBef>
                <a:spcPts val="1019"/>
              </a:spcBef>
              <a:spcAft>
                <a:spcPts val="0"/>
              </a:spcAft>
              <a:buFont typeface="Arial"/>
              <a:buChar char="•"/>
              <a:tabLst>
                <a:tab pos="299085" algn="l"/>
                <a:tab pos="299720" algn="l"/>
              </a:tabLst>
            </a:pPr>
            <a:r>
              <a:rPr lang="en-US" sz="1800" dirty="0">
                <a:solidFill>
                  <a:srgbClr val="414546"/>
                </a:solidFill>
                <a:latin typeface="Century Gothic"/>
                <a:cs typeface="Century Gothic"/>
              </a:rPr>
              <a:t>IIA</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dirty="0" err="1">
                <a:solidFill>
                  <a:srgbClr val="414546"/>
                </a:solidFill>
                <a:latin typeface="Century Gothic"/>
                <a:cs typeface="Century Gothic"/>
              </a:rPr>
              <a:t>Institue</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Internal</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3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https://na.theiia.org/certification/Pages/Certification.aspx</a:t>
            </a:r>
            <a:r>
              <a:rPr lang="en-US" sz="1800" spc="5" dirty="0">
                <a:solidFill>
                  <a:srgbClr val="0562C1"/>
                </a:solidFill>
                <a:latin typeface="Century Gothic"/>
                <a:cs typeface="Century Gothic"/>
              </a:rPr>
              <a:t> </a:t>
            </a:r>
            <a:r>
              <a:rPr lang="en-US" sz="1800" dirty="0">
                <a:solidFill>
                  <a:srgbClr val="414546"/>
                </a:solidFill>
                <a:latin typeface="Century Gothic"/>
                <a:cs typeface="Century Gothic"/>
              </a:rPr>
              <a:t>et</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Board</a:t>
            </a:r>
            <a:r>
              <a:rPr lang="en-US" sz="1800" spc="-10" dirty="0">
                <a:solidFill>
                  <a:srgbClr val="414546"/>
                </a:solidFill>
                <a:latin typeface="Century Gothic"/>
                <a:cs typeface="Century Gothic"/>
              </a:rPr>
              <a:t> </a:t>
            </a:r>
            <a:r>
              <a:rPr lang="en-US" sz="1800" spc="-25" dirty="0">
                <a:solidFill>
                  <a:srgbClr val="414546"/>
                </a:solidFill>
                <a:latin typeface="Century Gothic"/>
                <a:cs typeface="Century Gothic"/>
              </a:rPr>
              <a:t>of </a:t>
            </a:r>
            <a:r>
              <a:rPr lang="en-US" sz="1800" dirty="0">
                <a:solidFill>
                  <a:srgbClr val="414546"/>
                </a:solidFill>
                <a:latin typeface="Century Gothic"/>
                <a:cs typeface="Century Gothic"/>
              </a:rPr>
              <a:t>Global</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EHS</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Credentials</a:t>
            </a:r>
            <a:r>
              <a:rPr lang="en-US" sz="1800" spc="-45" dirty="0">
                <a:solidFill>
                  <a:srgbClr val="414546"/>
                </a:solidFill>
                <a:latin typeface="Century Gothic"/>
                <a:cs typeface="Century Gothic"/>
              </a:rPr>
              <a:t> </a:t>
            </a:r>
            <a:r>
              <a:rPr lang="en-US" sz="1800" spc="-10" dirty="0">
                <a:solidFill>
                  <a:srgbClr val="414546"/>
                </a:solidFill>
                <a:latin typeface="Century Gothic"/>
                <a:cs typeface="Century Gothic"/>
              </a:rPr>
              <a:t>(https://ehscredentialing.org/)</a:t>
            </a:r>
            <a:endParaRPr lang="en-US" sz="1800" dirty="0">
              <a:latin typeface="Century Gothic"/>
              <a:cs typeface="Century Gothic"/>
            </a:endParaRPr>
          </a:p>
          <a:p>
            <a:pPr marL="0" indent="0">
              <a:lnSpc>
                <a:spcPct val="100000"/>
              </a:lnSpc>
              <a:spcBef>
                <a:spcPts val="600"/>
              </a:spcBef>
              <a:spcAft>
                <a:spcPts val="0"/>
              </a:spcAft>
              <a:buNone/>
            </a:pPr>
            <a:endParaRPr lang="en-US" sz="1800" dirty="0">
              <a:latin typeface="Century Gothic"/>
              <a:cs typeface="Century Gothic"/>
            </a:endParaRPr>
          </a:p>
          <a:p>
            <a:pPr marL="0" indent="0">
              <a:lnSpc>
                <a:spcPct val="100000"/>
              </a:lnSpc>
              <a:spcBef>
                <a:spcPts val="600"/>
              </a:spcBef>
              <a:spcAft>
                <a:spcPts val="0"/>
              </a:spcAft>
              <a:buNone/>
            </a:pPr>
            <a:r>
              <a:rPr lang="en-US" sz="1800" dirty="0" err="1">
                <a:solidFill>
                  <a:srgbClr val="414546"/>
                </a:solidFill>
                <a:latin typeface="Century Gothic"/>
                <a:cs typeface="Century Gothic"/>
              </a:rPr>
              <a:t>Voir</a:t>
            </a:r>
            <a:r>
              <a:rPr lang="en-US" sz="1800" dirty="0">
                <a:solidFill>
                  <a:srgbClr val="414546"/>
                </a:solidFill>
                <a:latin typeface="Century Gothic"/>
                <a:cs typeface="Century Gothic"/>
              </a:rPr>
              <a:t> la </a:t>
            </a:r>
            <a:r>
              <a:rPr lang="en-US" sz="1800" dirty="0" err="1">
                <a:solidFill>
                  <a:srgbClr val="414546"/>
                </a:solidFill>
                <a:latin typeface="Century Gothic"/>
                <a:cs typeface="Century Gothic"/>
              </a:rPr>
              <a:t>liste</a:t>
            </a:r>
            <a:r>
              <a:rPr lang="en-US" sz="1800" dirty="0">
                <a:solidFill>
                  <a:srgbClr val="414546"/>
                </a:solidFill>
                <a:latin typeface="Century Gothic"/>
                <a:cs typeface="Century Gothic"/>
              </a:rPr>
              <a:t> sur</a:t>
            </a:r>
            <a:r>
              <a:rPr lang="en-US" sz="1800" spc="-4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5"/>
              </a:rPr>
              <a:t>www.IAF.nu</a:t>
            </a:r>
            <a:r>
              <a:rPr lang="en-US" sz="1800" spc="10" dirty="0">
                <a:solidFill>
                  <a:srgbClr val="0562C1"/>
                </a:solidFill>
                <a:latin typeface="Century Gothic"/>
                <a:cs typeface="Century Gothic"/>
              </a:rPr>
              <a:t> </a:t>
            </a:r>
            <a:r>
              <a:rPr lang="fr-FR" sz="1800" dirty="0">
                <a:solidFill>
                  <a:srgbClr val="414546"/>
                </a:solidFill>
                <a:latin typeface="Century Gothic"/>
                <a:cs typeface="Century Gothic"/>
              </a:rPr>
              <a:t>pour les organismes d’accréditation par pays</a:t>
            </a:r>
            <a:endParaRPr lang="en-US" sz="1800" dirty="0">
              <a:latin typeface="Century Gothic"/>
              <a:cs typeface="Century Gothic"/>
            </a:endParaRPr>
          </a:p>
          <a:p>
            <a:pPr marL="0" indent="0">
              <a:lnSpc>
                <a:spcPct val="100000"/>
              </a:lnSpc>
              <a:spcBef>
                <a:spcPts val="600"/>
              </a:spcBef>
              <a:spcAft>
                <a:spcPts val="0"/>
              </a:spcAft>
              <a:buNone/>
            </a:pPr>
            <a:endParaRPr lang="en-US" sz="1800" dirty="0">
              <a:latin typeface="Century Gothic"/>
              <a:cs typeface="Century Gothic"/>
            </a:endParaRPr>
          </a:p>
          <a:p>
            <a:pPr marL="0" indent="0">
              <a:lnSpc>
                <a:spcPct val="100000"/>
              </a:lnSpc>
              <a:spcBef>
                <a:spcPts val="800"/>
              </a:spcBef>
              <a:spcAft>
                <a:spcPts val="0"/>
              </a:spcAft>
              <a:buNone/>
            </a:pPr>
            <a:r>
              <a:rPr lang="fr-FR" sz="1800" dirty="0">
                <a:solidFill>
                  <a:srgbClr val="414546"/>
                </a:solidFill>
                <a:latin typeface="Century Gothic"/>
                <a:cs typeface="Century Gothic"/>
              </a:rPr>
              <a:t>Note : Pour demander une mise à jour de la liste ci-dessus, merci de contacter l’IAEG</a:t>
            </a:r>
            <a:r>
              <a:rPr lang="en-US" sz="1800" dirty="0">
                <a:solidFill>
                  <a:srgbClr val="414546"/>
                </a:solidFill>
                <a:latin typeface="Century Gothic"/>
                <a:cs typeface="Century Gothic"/>
              </a:rPr>
              <a:t>:</a:t>
            </a:r>
            <a:r>
              <a:rPr lang="en-US" sz="1800" spc="-7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6"/>
              </a:rPr>
              <a:t>questions@iaeg.com</a:t>
            </a:r>
            <a:endParaRPr lang="en-US" sz="18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5</a:t>
            </a:fld>
            <a:endParaRPr lang="en-US"/>
          </a:p>
        </p:txBody>
      </p:sp>
    </p:spTree>
    <p:extLst>
      <p:ext uri="{BB962C8B-B14F-4D97-AF65-F5344CB8AC3E}">
        <p14:creationId xmlns:p14="http://schemas.microsoft.com/office/powerpoint/2010/main" val="40478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0" indent="0">
              <a:lnSpc>
                <a:spcPct val="100000"/>
              </a:lnSpc>
              <a:spcBef>
                <a:spcPts val="95"/>
              </a:spcBef>
              <a:spcAft>
                <a:spcPts val="0"/>
              </a:spcAft>
              <a:buNone/>
            </a:pPr>
            <a:r>
              <a:rPr lang="en-US" sz="1500" b="1" spc="-10" dirty="0">
                <a:solidFill>
                  <a:srgbClr val="414546"/>
                </a:solidFill>
                <a:latin typeface="Century Gothic"/>
                <a:cs typeface="Century Gothic"/>
              </a:rPr>
              <a:t>DISCLAIMER</a:t>
            </a:r>
            <a:endParaRPr lang="en-US" sz="1500" dirty="0">
              <a:latin typeface="Century Gothic"/>
              <a:cs typeface="Century Gothic"/>
            </a:endParaRPr>
          </a:p>
          <a:p>
            <a:pPr>
              <a:lnSpc>
                <a:spcPct val="100000"/>
              </a:lnSpc>
              <a:spcAft>
                <a:spcPts val="0"/>
              </a:spcAft>
            </a:pPr>
            <a:endParaRPr lang="en-US" sz="1500" dirty="0">
              <a:latin typeface="Century Gothic"/>
              <a:cs typeface="Century Gothic"/>
            </a:endParaRPr>
          </a:p>
          <a:p>
            <a:pPr marL="0" marR="55244" indent="0">
              <a:spcAft>
                <a:spcPts val="0"/>
              </a:spcAft>
              <a:buNone/>
            </a:pPr>
            <a:r>
              <a:rPr lang="en-US" sz="1500" dirty="0"/>
              <a:t>THIS PROGRAM AND RELATED MATERIALS (COLLECTIVELY, THE “PROGRAM”) IS PROVIDED BY INTERNATIONAL AEROSPACE ENVIRONMENTAL GROUP, INC. (“IAEG”) FOR INFORMATIONAL PURPOSES ONLY. ANY INACCURACY OR OMISSION IS NOT THE RESPONSIBILITY OF IAEG. DETERMINATION OF WHETHER AND/OR HOW TO USE ALL OR ANY PORTION OF THE PROGRAM IS TO BE MADE IN YOUR SOLE AND ABSOLUTE DISCRETION. PRIOR TO USING THE PROGRAM, YOU SHOULD REVIEW IT WITH YOUR OWN LEGAL COUNSEL. NO PART OF THE PROGRAM CONSTITUTES LEGAL ADVICE. USE OF THE PROGRAM IS VOLUNTARY. IAEG DOES NOT MAKE ANY REPRESENTATIONS OR WARRANTIES WITH RESPECT TO THE PROGRAM. IAEG HEREBY DISCLAIMS ALL WARRANTIES OF ANY NATURE, EXPRESS, IMPLIED OR OTHERWISE, OR ARISING FROM TRADE OR CUSTOM, INCLUDING, WITHOUT LIMITATION, ANY IMPLIED WARRANTIES OF MERCHANTABILITY, NONINFRINGEMENT, QUALITY, TITLE, FITNESS FOR A PARTICULAR PURPOSE, COMPLETENESS OR ACCURACY. TO THE FULLEST EXTENT PERMITTED BY APPLICABLE LAWS, IAEG SHALL NOT BE LIABLE FOR ANY LOSSES, EXPENSES OR DAMAGES OF ANY NATURE, INCLUDING, WITHOUT LIMITATION, SPECIAL, INCIDENTAL, PUNITIVE, DIRECT, INDIRECT OR CONSEQUENTIAL DAMAGES OR LOST INCOME OR PROFITS, RESULTING FROM OR ARISING OUT OF A COMPANY’S OR INDIVIDUAL’S USE OF THE PROGRAM, WHETHER ARISING IN TORT, CONTRACT, STATUTE, OR OTHERWISE, EVEN IF ADVISED OF THE POSSIBILITY OF SUCH DAMAGES</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6</a:t>
            </a:fld>
            <a:endParaRPr lang="en-US"/>
          </a:p>
        </p:txBody>
      </p:sp>
    </p:spTree>
    <p:extLst>
      <p:ext uri="{BB962C8B-B14F-4D97-AF65-F5344CB8AC3E}">
        <p14:creationId xmlns:p14="http://schemas.microsoft.com/office/powerpoint/2010/main" val="292160470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8">
      <a:dk1>
        <a:srgbClr val="000000"/>
      </a:dk1>
      <a:lt1>
        <a:srgbClr val="FFFFFF"/>
      </a:lt1>
      <a:dk2>
        <a:srgbClr val="006BA6"/>
      </a:dk2>
      <a:lt2>
        <a:srgbClr val="00966C"/>
      </a:lt2>
      <a:accent1>
        <a:srgbClr val="7A7A7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F2FD1C925A454BAF8E0B1589606838" ma:contentTypeVersion="15" ma:contentTypeDescription="Create a new document." ma:contentTypeScope="" ma:versionID="c92368051007d01ab46345d8de81ba3f">
  <xsd:schema xmlns:xsd="http://www.w3.org/2001/XMLSchema" xmlns:xs="http://www.w3.org/2001/XMLSchema" xmlns:p="http://schemas.microsoft.com/office/2006/metadata/properties" xmlns:ns2="833f0945-2644-45ef-b93e-6bb65dd4b48e" xmlns:ns3="837bad93-df81-4a1d-a861-40349e449ced" xmlns:ns4="f48db8f3-84c0-42af-ad78-72a22438cc61" targetNamespace="http://schemas.microsoft.com/office/2006/metadata/properties" ma:root="true" ma:fieldsID="05d900e9ba5d1bf49d69b838e8b54326" ns2:_="" ns3:_="" ns4:_="">
    <xsd:import namespace="833f0945-2644-45ef-b93e-6bb65dd4b48e"/>
    <xsd:import namespace="837bad93-df81-4a1d-a861-40349e449ced"/>
    <xsd:import namespace="f48db8f3-84c0-42af-ad78-72a22438c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f0945-2644-45ef-b93e-6bb65dd4b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b23e0d-b85c-4a1f-8b87-c4f682da75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7bad93-df81-4a1d-a861-40349e449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db8f3-84c0-42af-ad78-72a22438cc6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fc41f1a-4007-476e-aaa2-f6305c7886f9}" ma:internalName="TaxCatchAll" ma:showField="CatchAllData" ma:web="f48db8f3-84c0-42af-ad78-72a22438c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8db8f3-84c0-42af-ad78-72a22438cc61" xsi:nil="true"/>
    <lcf76f155ced4ddcb4097134ff3c332f xmlns="833f0945-2644-45ef-b93e-6bb65dd4b4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459A4B-FC3F-47D1-943E-67715AC87380}">
  <ds:schemaRefs>
    <ds:schemaRef ds:uri="http://schemas.microsoft.com/sharepoint/v3/contenttype/forms"/>
  </ds:schemaRefs>
</ds:datastoreItem>
</file>

<file path=customXml/itemProps2.xml><?xml version="1.0" encoding="utf-8"?>
<ds:datastoreItem xmlns:ds="http://schemas.openxmlformats.org/officeDocument/2006/customXml" ds:itemID="{B4ED7934-C701-4D87-8284-A59C248B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f0945-2644-45ef-b93e-6bb65dd4b48e"/>
    <ds:schemaRef ds:uri="837bad93-df81-4a1d-a861-40349e449ced"/>
    <ds:schemaRef ds:uri="f48db8f3-84c0-42af-ad78-72a22438c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DFA44C-094D-473A-B88A-00C9D3EE8912}">
  <ds:schemaRefs>
    <ds:schemaRef ds:uri="833f0945-2644-45ef-b93e-6bb65dd4b48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48db8f3-84c0-42af-ad78-72a22438cc61"/>
    <ds:schemaRef ds:uri="837bad93-df81-4a1d-a861-40349e449c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{80F073ED-79E3-C64F-9B27-677A8A759918}tf16401378</Template>
  <TotalTime>50</TotalTime>
  <Words>927</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Office Theme</vt:lpstr>
      <vt:lpstr>IAEG Guide de Maturité du Système de Management - Vérification</vt:lpstr>
      <vt:lpstr>INTRODUCTION</vt:lpstr>
      <vt:lpstr>AUTO-EVALUATEUR (FONDAMENTAL)</vt:lpstr>
      <vt:lpstr>QUALIFICATION DE L’AUDITEUR EXTERNE (AVANCE ET EXPERT)</vt:lpstr>
      <vt:lpstr>EXEMPLES DES ORGANISMES D’ACCRÉDITATION POUR LES FORMATIONS D’AUDITEUR GLOBALES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Amanda Myers</cp:lastModifiedBy>
  <cp:revision>39</cp:revision>
  <dcterms:created xsi:type="dcterms:W3CDTF">2022-09-20T13:46:57Z</dcterms:created>
  <dcterms:modified xsi:type="dcterms:W3CDTF">2023-09-14T15:00:01Z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28a332aa-0304-4522-991f-a26f4df4ccbf</vt:lpwstr>
  </property>
  <property fmtid="{D5CDD505-2E9C-101B-9397-08002B2CF9AE}" pid="3" name="MSIP_Label_4447dd6a-a4a1-440b-a6a3-9124ef1ee017_Enabled">
    <vt:lpwstr>true</vt:lpwstr>
  </property>
  <property fmtid="{D5CDD505-2E9C-101B-9397-08002B2CF9AE}" pid="4" name="MSIP_Label_4447dd6a-a4a1-440b-a6a3-9124ef1ee017_SetDate">
    <vt:lpwstr>2022-10-18T18:51:19Z</vt:lpwstr>
  </property>
  <property fmtid="{D5CDD505-2E9C-101B-9397-08002B2CF9AE}" pid="5" name="MSIP_Label_4447dd6a-a4a1-440b-a6a3-9124ef1ee017_Method">
    <vt:lpwstr>Privileged</vt:lpwstr>
  </property>
  <property fmtid="{D5CDD505-2E9C-101B-9397-08002B2CF9AE}" pid="6" name="MSIP_Label_4447dd6a-a4a1-440b-a6a3-9124ef1ee017_Name">
    <vt:lpwstr>NO TECH DATA</vt:lpwstr>
  </property>
  <property fmtid="{D5CDD505-2E9C-101B-9397-08002B2CF9AE}" pid="7" name="MSIP_Label_4447dd6a-a4a1-440b-a6a3-9124ef1ee017_SiteId">
    <vt:lpwstr>7a18110d-ef9b-4274-acef-e62ab0fe28ed</vt:lpwstr>
  </property>
  <property fmtid="{D5CDD505-2E9C-101B-9397-08002B2CF9AE}" pid="8" name="MSIP_Label_4447dd6a-a4a1-440b-a6a3-9124ef1ee017_ActionId">
    <vt:lpwstr>0b5becc6-0725-449e-9699-4fef9554239a</vt:lpwstr>
  </property>
  <property fmtid="{D5CDD505-2E9C-101B-9397-08002B2CF9AE}" pid="9" name="MSIP_Label_4447dd6a-a4a1-440b-a6a3-9124ef1ee017_ContentBits">
    <vt:lpwstr>0</vt:lpwstr>
  </property>
  <property fmtid="{D5CDD505-2E9C-101B-9397-08002B2CF9AE}" pid="10" name="ContentTypeId">
    <vt:lpwstr>0x0101009AF2FD1C925A454BAF8E0B1589606838</vt:lpwstr>
  </property>
  <property fmtid="{D5CDD505-2E9C-101B-9397-08002B2CF9AE}" pid="11" name="MediaServiceImageTags">
    <vt:lpwstr/>
  </property>
</Properties>
</file>