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C"/>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B4F7A-BCAD-499D-8966-53D5C3CD3149}" v="2" dt="2023-04-26T22:56:1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114" d="100"/>
          <a:sy n="114" d="100"/>
        </p:scale>
        <p:origin x="894" y="1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Tree>
    <p:extLst>
      <p:ext uri="{BB962C8B-B14F-4D97-AF65-F5344CB8AC3E}">
        <p14:creationId xmlns:p14="http://schemas.microsoft.com/office/powerpoint/2010/main" val="346119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dirty="0"/>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dirty="0">
                <a:solidFill>
                  <a:srgbClr val="FFFFFF"/>
                </a:solidFill>
              </a:rPr>
              <a:t>© 20</a:t>
            </a:r>
            <a:r>
              <a:rPr lang="en-US" sz="900" dirty="0">
                <a:solidFill>
                  <a:srgbClr val="FFFFFF"/>
                </a:solidFill>
              </a:rPr>
              <a:t>23</a:t>
            </a:r>
            <a:r>
              <a:rPr lang="sk-SK" sz="900" dirty="0">
                <a:solidFill>
                  <a:srgbClr val="FFFFFF"/>
                </a:solidFill>
              </a:rPr>
              <a:t> IAEG</a:t>
            </a:r>
            <a:r>
              <a:rPr lang="sk-SK" sz="900" baseline="30000" dirty="0">
                <a:solidFill>
                  <a:srgbClr val="FFFFFF"/>
                </a:solidFill>
              </a:rPr>
              <a:t>®</a:t>
            </a:r>
          </a:p>
        </p:txBody>
      </p:sp>
    </p:spTree>
    <p:extLst>
      <p:ext uri="{BB962C8B-B14F-4D97-AF65-F5344CB8AC3E}">
        <p14:creationId xmlns:p14="http://schemas.microsoft.com/office/powerpoint/2010/main" val="291295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rotWithShape="1">
            <a:blip r:embed="rId2"/>
            <a:srcRect l="2214" t="2731" b="4824"/>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dirty="0">
                  <a:solidFill>
                    <a:schemeClr val="bg1"/>
                  </a:solidFill>
                  <a:latin typeface="Century Gothic" panose="020B0502020202020204" pitchFamily="34" charset="0"/>
                </a:rPr>
                <a:t>© 202</a:t>
              </a:r>
              <a:r>
                <a:rPr lang="en-US" sz="900" dirty="0">
                  <a:solidFill>
                    <a:schemeClr val="bg1"/>
                  </a:solidFill>
                  <a:latin typeface="Century Gothic" panose="020B0502020202020204" pitchFamily="34" charset="0"/>
                </a:rPr>
                <a:t>3</a:t>
              </a:r>
              <a:r>
                <a:rPr lang="sk-SK" sz="900" dirty="0">
                  <a:solidFill>
                    <a:schemeClr val="bg1"/>
                  </a:solidFill>
                  <a:latin typeface="Century Gothic" panose="020B0502020202020204" pitchFamily="34" charset="0"/>
                </a:rPr>
                <a:t> IAEG</a:t>
              </a:r>
              <a:r>
                <a:rPr lang="sk-SK" sz="900" baseline="30000" dirty="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rotWithShape="1">
          <a:blip r:embed="rId6"/>
          <a:srcRect t="22862"/>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pPr/>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a:cxnSpLocks/>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dirty="0">
                <a:solidFill>
                  <a:schemeClr val="tx1"/>
                </a:solidFill>
              </a:rPr>
              <a:t>© 20</a:t>
            </a:r>
            <a:r>
              <a:rPr lang="en-US" sz="900" dirty="0">
                <a:solidFill>
                  <a:schemeClr val="tx1"/>
                </a:solidFill>
              </a:rPr>
              <a:t>23</a:t>
            </a:r>
            <a:r>
              <a:rPr lang="sk-SK" sz="900" dirty="0">
                <a:solidFill>
                  <a:schemeClr val="tx1"/>
                </a:solidFill>
              </a:rPr>
              <a:t> IAEG</a:t>
            </a:r>
            <a:r>
              <a:rPr lang="sk-SK" sz="900" baseline="30000" dirty="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dirty="0">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ema.net/)" TargetMode="External"/><Relationship Id="rId2" Type="http://schemas.openxmlformats.org/officeDocument/2006/relationships/hyperlink" Target="http://www.quality.org/)" TargetMode="External"/><Relationship Id="rId1" Type="http://schemas.openxmlformats.org/officeDocument/2006/relationships/slideLayout" Target="../slideLayouts/slideLayout2.xml"/><Relationship Id="rId6" Type="http://schemas.openxmlformats.org/officeDocument/2006/relationships/hyperlink" Target="mailto:questions@iaeg.com" TargetMode="External"/><Relationship Id="rId5" Type="http://schemas.openxmlformats.org/officeDocument/2006/relationships/hyperlink" Target="http://www.IAF.nu/" TargetMode="External"/><Relationship Id="rId4" Type="http://schemas.openxmlformats.org/officeDocument/2006/relationships/hyperlink" Target="http://www.bsigrou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p:txBody>
          <a:bodyPr>
            <a:normAutofit/>
          </a:bodyPr>
          <a:lstStyle/>
          <a:p>
            <a:r>
              <a:rPr lang="en-US" dirty="0"/>
              <a:t>IAEG EMS Maturity Framework - Verification</a:t>
            </a:r>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p:txBody>
          <a:bodyPr/>
          <a:lstStyle/>
          <a:p>
            <a:r>
              <a:rPr lang="en-US" dirty="0"/>
              <a:t>SELF-ASSESSOR AND AUDITOR QUALIFICATION REQUIREMENTS</a:t>
            </a:r>
          </a:p>
        </p:txBody>
      </p:sp>
    </p:spTree>
    <p:extLst>
      <p:ext uri="{BB962C8B-B14F-4D97-AF65-F5344CB8AC3E}">
        <p14:creationId xmlns:p14="http://schemas.microsoft.com/office/powerpoint/2010/main" val="27259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fontScale="77500" lnSpcReduction="20000"/>
          </a:bodyPr>
          <a:lstStyle/>
          <a:p>
            <a:pPr marL="0" indent="0">
              <a:buNone/>
            </a:pPr>
            <a:r>
              <a:rPr lang="en-US" dirty="0"/>
              <a:t>The assessment of the maturity level of an Environmental Management System against the requirements described in the IAEG EMS Maturity Framework can be done through self assessment for the Foundational Level, using the IAEG verification check-list. The conformity to the requirements at this level will be confirmed and signed-off by the Chief Officer, Company Secretary or similar company Officer, using the IAEG template for self assessment (replace by name and link to the template). The qualification of the self-assessor is described on the next page.</a:t>
            </a:r>
          </a:p>
          <a:p>
            <a:pPr marL="0" indent="0">
              <a:buNone/>
            </a:pPr>
            <a:r>
              <a:rPr lang="en-US" dirty="0"/>
              <a:t>The assessment against Advanced and Leading level requirements needs to be done through a third party evaluation by a qualified auditor. The IAEG verification check-list should be completed. The conformity to the requirements for the Advance and Leading levels will be confirmed and signed-off by the auditor, using the IAEG template for third party confirmation (replace by name and link to the template). The qualification of the third party auditor is described on the next page.</a:t>
            </a:r>
          </a:p>
          <a:p>
            <a:pPr marL="0" indent="0">
              <a:buNone/>
            </a:pPr>
            <a:r>
              <a:rPr lang="en-US" dirty="0"/>
              <a:t>The assessment of the World Class level will follow a formal ISO14001 certification process by an accredited certification body.</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2</a:t>
            </a:fld>
            <a:endParaRPr lang="en-US"/>
          </a:p>
        </p:txBody>
      </p:sp>
    </p:spTree>
    <p:extLst>
      <p:ext uri="{BB962C8B-B14F-4D97-AF65-F5344CB8AC3E}">
        <p14:creationId xmlns:p14="http://schemas.microsoft.com/office/powerpoint/2010/main" val="23058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SELF ASSESSOR (FOUNDATIONAL)</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rmAutofit/>
          </a:bodyPr>
          <a:lstStyle/>
          <a:p>
            <a:pPr marL="299085" marR="5080" indent="-287020">
              <a:lnSpc>
                <a:spcPts val="1730"/>
              </a:lnSpc>
              <a:spcBef>
                <a:spcPts val="310"/>
              </a:spcBef>
              <a:buFont typeface="Arial"/>
              <a:buChar char="•"/>
              <a:tabLst>
                <a:tab pos="299085" algn="l"/>
                <a:tab pos="299720" algn="l"/>
              </a:tabLst>
            </a:pPr>
            <a:r>
              <a:rPr lang="en-US" sz="1600" dirty="0">
                <a:solidFill>
                  <a:srgbClr val="414546"/>
                </a:solidFill>
                <a:latin typeface="Century Gothic"/>
                <a:cs typeface="Century Gothic"/>
              </a:rPr>
              <a:t>Companies</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who</a:t>
            </a:r>
            <a:r>
              <a:rPr lang="en-US" sz="1600" spc="-25" dirty="0">
                <a:solidFill>
                  <a:srgbClr val="414546"/>
                </a:solidFill>
                <a:latin typeface="Century Gothic"/>
                <a:cs typeface="Century Gothic"/>
              </a:rPr>
              <a:t> </a:t>
            </a:r>
            <a:r>
              <a:rPr lang="en-US" sz="1600" dirty="0">
                <a:solidFill>
                  <a:srgbClr val="414546"/>
                </a:solidFill>
                <a:latin typeface="Century Gothic"/>
                <a:cs typeface="Century Gothic"/>
              </a:rPr>
              <a:t>wish</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to</a:t>
            </a:r>
            <a:r>
              <a:rPr lang="en-US" sz="1600" spc="-40" dirty="0">
                <a:solidFill>
                  <a:srgbClr val="414546"/>
                </a:solidFill>
                <a:latin typeface="Century Gothic"/>
                <a:cs typeface="Century Gothic"/>
              </a:rPr>
              <a:t> </a:t>
            </a:r>
            <a:r>
              <a:rPr lang="en-US" sz="1600" spc="-10" dirty="0">
                <a:solidFill>
                  <a:srgbClr val="414546"/>
                </a:solidFill>
                <a:latin typeface="Century Gothic"/>
                <a:cs typeface="Century Gothic"/>
              </a:rPr>
              <a:t>self-</a:t>
            </a:r>
            <a:r>
              <a:rPr lang="en-US" sz="1600" dirty="0">
                <a:solidFill>
                  <a:srgbClr val="414546"/>
                </a:solidFill>
                <a:latin typeface="Century Gothic"/>
                <a:cs typeface="Century Gothic"/>
              </a:rPr>
              <a:t>assess</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their</a:t>
            </a:r>
            <a:r>
              <a:rPr lang="en-US" sz="1600" spc="-30" dirty="0">
                <a:solidFill>
                  <a:srgbClr val="414546"/>
                </a:solidFill>
                <a:latin typeface="Century Gothic"/>
                <a:cs typeface="Century Gothic"/>
              </a:rPr>
              <a:t> </a:t>
            </a:r>
            <a:r>
              <a:rPr lang="en-US" sz="1600" dirty="0">
                <a:solidFill>
                  <a:srgbClr val="414546"/>
                </a:solidFill>
                <a:latin typeface="Century Gothic"/>
                <a:cs typeface="Century Gothic"/>
              </a:rPr>
              <a:t>conformity</a:t>
            </a:r>
            <a:r>
              <a:rPr lang="en-US" sz="1600" spc="-25" dirty="0">
                <a:solidFill>
                  <a:srgbClr val="414546"/>
                </a:solidFill>
                <a:latin typeface="Century Gothic"/>
                <a:cs typeface="Century Gothic"/>
              </a:rPr>
              <a:t> </a:t>
            </a:r>
            <a:r>
              <a:rPr lang="en-US" sz="1600" dirty="0">
                <a:solidFill>
                  <a:srgbClr val="414546"/>
                </a:solidFill>
                <a:latin typeface="Century Gothic"/>
                <a:cs typeface="Century Gothic"/>
              </a:rPr>
              <a:t>to</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requirements</a:t>
            </a:r>
            <a:r>
              <a:rPr lang="en-US" sz="1600" spc="-15"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50" dirty="0">
                <a:solidFill>
                  <a:srgbClr val="414546"/>
                </a:solidFill>
                <a:latin typeface="Century Gothic"/>
                <a:cs typeface="Century Gothic"/>
              </a:rPr>
              <a:t> </a:t>
            </a:r>
            <a:r>
              <a:rPr lang="en-US" sz="1600" spc="-10" dirty="0">
                <a:solidFill>
                  <a:srgbClr val="414546"/>
                </a:solidFill>
                <a:latin typeface="Century Gothic"/>
                <a:cs typeface="Century Gothic"/>
              </a:rPr>
              <a:t>’Foundational</a:t>
            </a:r>
            <a:r>
              <a:rPr lang="en-US" sz="1600" spc="-15" dirty="0">
                <a:solidFill>
                  <a:srgbClr val="414546"/>
                </a:solidFill>
                <a:latin typeface="Century Gothic"/>
                <a:cs typeface="Century Gothic"/>
              </a:rPr>
              <a:t> </a:t>
            </a:r>
            <a:r>
              <a:rPr lang="en-US" sz="1600" dirty="0">
                <a:solidFill>
                  <a:srgbClr val="414546"/>
                </a:solidFill>
                <a:latin typeface="Century Gothic"/>
                <a:cs typeface="Century Gothic"/>
              </a:rPr>
              <a:t>level’</a:t>
            </a:r>
            <a:r>
              <a:rPr lang="en-US" sz="1600" spc="-90"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50" dirty="0">
                <a:solidFill>
                  <a:srgbClr val="414546"/>
                </a:solidFill>
                <a:latin typeface="Century Gothic"/>
                <a:cs typeface="Century Gothic"/>
              </a:rPr>
              <a:t> </a:t>
            </a:r>
            <a:r>
              <a:rPr lang="en-US" sz="1600" spc="-25" dirty="0">
                <a:solidFill>
                  <a:srgbClr val="414546"/>
                </a:solidFill>
                <a:latin typeface="Century Gothic"/>
                <a:cs typeface="Century Gothic"/>
              </a:rPr>
              <a:t>the </a:t>
            </a:r>
            <a:r>
              <a:rPr lang="en-US" sz="1600" dirty="0">
                <a:solidFill>
                  <a:srgbClr val="414546"/>
                </a:solidFill>
                <a:latin typeface="Century Gothic"/>
                <a:cs typeface="Century Gothic"/>
              </a:rPr>
              <a:t>IAEG</a:t>
            </a:r>
            <a:r>
              <a:rPr lang="en-US" sz="1600" spc="-75" dirty="0">
                <a:solidFill>
                  <a:srgbClr val="414546"/>
                </a:solidFill>
                <a:latin typeface="Century Gothic"/>
                <a:cs typeface="Century Gothic"/>
              </a:rPr>
              <a:t> </a:t>
            </a:r>
            <a:r>
              <a:rPr lang="en-US" sz="1600" dirty="0">
                <a:solidFill>
                  <a:srgbClr val="414546"/>
                </a:solidFill>
                <a:latin typeface="Century Gothic"/>
                <a:cs typeface="Century Gothic"/>
              </a:rPr>
              <a:t>EMS</a:t>
            </a:r>
            <a:r>
              <a:rPr lang="en-US" sz="1600" spc="-30" dirty="0">
                <a:solidFill>
                  <a:srgbClr val="414546"/>
                </a:solidFill>
                <a:latin typeface="Century Gothic"/>
                <a:cs typeface="Century Gothic"/>
              </a:rPr>
              <a:t> </a:t>
            </a:r>
            <a:r>
              <a:rPr lang="en-US" sz="1600" dirty="0">
                <a:solidFill>
                  <a:srgbClr val="414546"/>
                </a:solidFill>
                <a:latin typeface="Century Gothic"/>
                <a:cs typeface="Century Gothic"/>
              </a:rPr>
              <a:t>Maturity</a:t>
            </a:r>
            <a:r>
              <a:rPr lang="en-US" sz="1600" spc="-5" dirty="0">
                <a:solidFill>
                  <a:srgbClr val="414546"/>
                </a:solidFill>
                <a:latin typeface="Century Gothic"/>
                <a:cs typeface="Century Gothic"/>
              </a:rPr>
              <a:t> </a:t>
            </a:r>
            <a:r>
              <a:rPr lang="en-US" sz="1600" dirty="0">
                <a:solidFill>
                  <a:srgbClr val="414546"/>
                </a:solidFill>
                <a:latin typeface="Century Gothic"/>
                <a:cs typeface="Century Gothic"/>
              </a:rPr>
              <a:t>Framework</a:t>
            </a:r>
            <a:r>
              <a:rPr lang="en-US" sz="1600" spc="-15" dirty="0">
                <a:solidFill>
                  <a:srgbClr val="414546"/>
                </a:solidFill>
                <a:latin typeface="Century Gothic"/>
                <a:cs typeface="Century Gothic"/>
              </a:rPr>
              <a:t> </a:t>
            </a:r>
            <a:r>
              <a:rPr lang="en-US" sz="1600" dirty="0">
                <a:solidFill>
                  <a:srgbClr val="414546"/>
                </a:solidFill>
                <a:latin typeface="Century Gothic"/>
                <a:cs typeface="Century Gothic"/>
              </a:rPr>
              <a:t>need</a:t>
            </a:r>
            <a:r>
              <a:rPr lang="en-US" sz="1600" spc="-30" dirty="0">
                <a:solidFill>
                  <a:srgbClr val="414546"/>
                </a:solidFill>
                <a:latin typeface="Century Gothic"/>
                <a:cs typeface="Century Gothic"/>
              </a:rPr>
              <a:t> </a:t>
            </a:r>
            <a:r>
              <a:rPr lang="en-US" sz="1600" dirty="0">
                <a:solidFill>
                  <a:srgbClr val="414546"/>
                </a:solidFill>
                <a:latin typeface="Century Gothic"/>
                <a:cs typeface="Century Gothic"/>
              </a:rPr>
              <a:t>to</a:t>
            </a:r>
            <a:r>
              <a:rPr lang="en-US" sz="1600" spc="-40" dirty="0">
                <a:solidFill>
                  <a:srgbClr val="414546"/>
                </a:solidFill>
                <a:latin typeface="Century Gothic"/>
                <a:cs typeface="Century Gothic"/>
              </a:rPr>
              <a:t> </a:t>
            </a:r>
            <a:r>
              <a:rPr lang="en-US" sz="1600" dirty="0">
                <a:solidFill>
                  <a:srgbClr val="414546"/>
                </a:solidFill>
                <a:latin typeface="Century Gothic"/>
                <a:cs typeface="Century Gothic"/>
              </a:rPr>
              <a:t>have</a:t>
            </a:r>
            <a:r>
              <a:rPr lang="en-US" sz="1600" spc="-85" dirty="0">
                <a:solidFill>
                  <a:srgbClr val="414546"/>
                </a:solidFill>
                <a:latin typeface="Century Gothic"/>
                <a:cs typeface="Century Gothic"/>
              </a:rPr>
              <a:t> </a:t>
            </a:r>
            <a:r>
              <a:rPr lang="en-US" sz="1600" dirty="0">
                <a:solidFill>
                  <a:srgbClr val="414546"/>
                </a:solidFill>
                <a:latin typeface="Century Gothic"/>
                <a:cs typeface="Century Gothic"/>
              </a:rPr>
              <a:t>an</a:t>
            </a:r>
            <a:r>
              <a:rPr lang="en-US" sz="1600" spc="-45" dirty="0">
                <a:solidFill>
                  <a:srgbClr val="414546"/>
                </a:solidFill>
                <a:latin typeface="Century Gothic"/>
                <a:cs typeface="Century Gothic"/>
              </a:rPr>
              <a:t> </a:t>
            </a:r>
            <a:r>
              <a:rPr lang="en-US" sz="1600" spc="-10" dirty="0">
                <a:solidFill>
                  <a:srgbClr val="414546"/>
                </a:solidFill>
                <a:latin typeface="Century Gothic"/>
                <a:cs typeface="Century Gothic"/>
              </a:rPr>
              <a:t>understanding</a:t>
            </a:r>
            <a:r>
              <a:rPr lang="en-US" sz="1600" spc="-15"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objectives</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and</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main</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elements</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60" dirty="0">
                <a:solidFill>
                  <a:srgbClr val="414546"/>
                </a:solidFill>
                <a:latin typeface="Century Gothic"/>
                <a:cs typeface="Century Gothic"/>
              </a:rPr>
              <a:t> </a:t>
            </a:r>
            <a:r>
              <a:rPr lang="en-US" sz="1600" spc="-25" dirty="0">
                <a:solidFill>
                  <a:srgbClr val="414546"/>
                </a:solidFill>
                <a:latin typeface="Century Gothic"/>
                <a:cs typeface="Century Gothic"/>
              </a:rPr>
              <a:t>an </a:t>
            </a:r>
            <a:r>
              <a:rPr lang="en-US" sz="1600" spc="-10" dirty="0">
                <a:solidFill>
                  <a:srgbClr val="414546"/>
                </a:solidFill>
                <a:latin typeface="Century Gothic"/>
                <a:cs typeface="Century Gothic"/>
              </a:rPr>
              <a:t>Environmental Management</a:t>
            </a:r>
            <a:r>
              <a:rPr lang="en-US" sz="1600" spc="-5" dirty="0">
                <a:solidFill>
                  <a:srgbClr val="414546"/>
                </a:solidFill>
                <a:latin typeface="Century Gothic"/>
                <a:cs typeface="Century Gothic"/>
              </a:rPr>
              <a:t> </a:t>
            </a:r>
            <a:r>
              <a:rPr lang="en-US" sz="1600" spc="-10" dirty="0">
                <a:solidFill>
                  <a:srgbClr val="414546"/>
                </a:solidFill>
                <a:latin typeface="Century Gothic"/>
                <a:cs typeface="Century Gothic"/>
              </a:rPr>
              <a:t>System.</a:t>
            </a:r>
            <a:endParaRPr lang="en-US" sz="1600" dirty="0">
              <a:latin typeface="Century Gothic"/>
              <a:cs typeface="Century Gothic"/>
            </a:endParaRPr>
          </a:p>
          <a:p>
            <a:pPr marL="299085" marR="487680" indent="-287020">
              <a:lnSpc>
                <a:spcPts val="1730"/>
              </a:lnSpc>
              <a:spcBef>
                <a:spcPts val="1000"/>
              </a:spcBef>
              <a:buFont typeface="Arial"/>
              <a:buChar char="•"/>
              <a:tabLst>
                <a:tab pos="299085" algn="l"/>
                <a:tab pos="299720" algn="l"/>
              </a:tabLst>
            </a:pPr>
            <a:r>
              <a:rPr lang="en-US" sz="1600" dirty="0">
                <a:solidFill>
                  <a:srgbClr val="414546"/>
                </a:solidFill>
                <a:latin typeface="Century Gothic"/>
                <a:cs typeface="Century Gothic"/>
              </a:rPr>
              <a:t>The</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person</a:t>
            </a:r>
            <a:r>
              <a:rPr lang="en-US" sz="1600" spc="-40" dirty="0">
                <a:solidFill>
                  <a:srgbClr val="414546"/>
                </a:solidFill>
                <a:latin typeface="Century Gothic"/>
                <a:cs typeface="Century Gothic"/>
              </a:rPr>
              <a:t> </a:t>
            </a:r>
            <a:r>
              <a:rPr lang="en-US" sz="1600" dirty="0">
                <a:solidFill>
                  <a:srgbClr val="414546"/>
                </a:solidFill>
                <a:latin typeface="Century Gothic"/>
                <a:cs typeface="Century Gothic"/>
              </a:rPr>
              <a:t>carrying</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out</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45" dirty="0">
                <a:solidFill>
                  <a:srgbClr val="414546"/>
                </a:solidFill>
                <a:latin typeface="Century Gothic"/>
                <a:cs typeface="Century Gothic"/>
              </a:rPr>
              <a:t> </a:t>
            </a:r>
            <a:r>
              <a:rPr lang="en-US" sz="1600" spc="-10" dirty="0">
                <a:solidFill>
                  <a:srgbClr val="414546"/>
                </a:solidFill>
                <a:latin typeface="Century Gothic"/>
                <a:cs typeface="Century Gothic"/>
              </a:rPr>
              <a:t>self-</a:t>
            </a:r>
            <a:r>
              <a:rPr lang="en-US" sz="1600" dirty="0">
                <a:solidFill>
                  <a:srgbClr val="414546"/>
                </a:solidFill>
                <a:latin typeface="Century Gothic"/>
                <a:cs typeface="Century Gothic"/>
              </a:rPr>
              <a:t>assessment</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on</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behalf</a:t>
            </a:r>
            <a:r>
              <a:rPr lang="en-US" sz="1600" spc="-65"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company</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will</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have</a:t>
            </a:r>
            <a:r>
              <a:rPr lang="en-US" sz="1600" spc="-70" dirty="0">
                <a:solidFill>
                  <a:srgbClr val="414546"/>
                </a:solidFill>
                <a:latin typeface="Century Gothic"/>
                <a:cs typeface="Century Gothic"/>
              </a:rPr>
              <a:t> </a:t>
            </a:r>
            <a:r>
              <a:rPr lang="en-US" sz="1600" dirty="0">
                <a:solidFill>
                  <a:srgbClr val="414546"/>
                </a:solidFill>
                <a:latin typeface="Century Gothic"/>
                <a:cs typeface="Century Gothic"/>
              </a:rPr>
              <a:t>to</a:t>
            </a:r>
            <a:r>
              <a:rPr lang="en-US" sz="1600" spc="-40" dirty="0">
                <a:solidFill>
                  <a:srgbClr val="414546"/>
                </a:solidFill>
                <a:latin typeface="Century Gothic"/>
                <a:cs typeface="Century Gothic"/>
              </a:rPr>
              <a:t> </a:t>
            </a:r>
            <a:r>
              <a:rPr lang="en-US" sz="1600" dirty="0">
                <a:solidFill>
                  <a:srgbClr val="414546"/>
                </a:solidFill>
                <a:latin typeface="Century Gothic"/>
                <a:cs typeface="Century Gothic"/>
              </a:rPr>
              <a:t>attend</a:t>
            </a:r>
            <a:r>
              <a:rPr lang="en-US" sz="1600" spc="-30" dirty="0">
                <a:solidFill>
                  <a:srgbClr val="414546"/>
                </a:solidFill>
                <a:latin typeface="Century Gothic"/>
                <a:cs typeface="Century Gothic"/>
              </a:rPr>
              <a:t> </a:t>
            </a:r>
            <a:r>
              <a:rPr lang="en-US" sz="1600" dirty="0">
                <a:solidFill>
                  <a:srgbClr val="414546"/>
                </a:solidFill>
                <a:latin typeface="Century Gothic"/>
                <a:cs typeface="Century Gothic"/>
              </a:rPr>
              <a:t>an</a:t>
            </a:r>
            <a:r>
              <a:rPr lang="en-US" sz="1600" spc="-60" dirty="0">
                <a:solidFill>
                  <a:srgbClr val="414546"/>
                </a:solidFill>
                <a:latin typeface="Century Gothic"/>
                <a:cs typeface="Century Gothic"/>
              </a:rPr>
              <a:t> </a:t>
            </a:r>
            <a:r>
              <a:rPr lang="en-US" sz="1600" spc="-10" dirty="0">
                <a:solidFill>
                  <a:srgbClr val="414546"/>
                </a:solidFill>
                <a:latin typeface="Century Gothic"/>
                <a:cs typeface="Century Gothic"/>
              </a:rPr>
              <a:t>Internal </a:t>
            </a:r>
            <a:r>
              <a:rPr lang="en-US" sz="1600" dirty="0">
                <a:solidFill>
                  <a:srgbClr val="414546"/>
                </a:solidFill>
                <a:latin typeface="Century Gothic"/>
                <a:cs typeface="Century Gothic"/>
              </a:rPr>
              <a:t>Auditor</a:t>
            </a:r>
            <a:r>
              <a:rPr lang="en-US" sz="1600" spc="-25" dirty="0">
                <a:solidFill>
                  <a:srgbClr val="414546"/>
                </a:solidFill>
                <a:latin typeface="Century Gothic"/>
                <a:cs typeface="Century Gothic"/>
              </a:rPr>
              <a:t> </a:t>
            </a:r>
            <a:r>
              <a:rPr lang="en-US" sz="1600" dirty="0">
                <a:solidFill>
                  <a:srgbClr val="414546"/>
                </a:solidFill>
                <a:latin typeface="Century Gothic"/>
                <a:cs typeface="Century Gothic"/>
              </a:rPr>
              <a:t>ISO</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14001</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training</a:t>
            </a:r>
            <a:r>
              <a:rPr lang="en-US" sz="1600" spc="-30" dirty="0">
                <a:solidFill>
                  <a:srgbClr val="414546"/>
                </a:solidFill>
                <a:latin typeface="Century Gothic"/>
                <a:cs typeface="Century Gothic"/>
              </a:rPr>
              <a:t> (2-</a:t>
            </a:r>
            <a:r>
              <a:rPr lang="en-US" sz="1600" dirty="0">
                <a:solidFill>
                  <a:srgbClr val="414546"/>
                </a:solidFill>
                <a:latin typeface="Century Gothic"/>
                <a:cs typeface="Century Gothic"/>
              </a:rPr>
              <a:t>3</a:t>
            </a:r>
            <a:r>
              <a:rPr lang="en-US" sz="1600" spc="5" dirty="0">
                <a:solidFill>
                  <a:srgbClr val="414546"/>
                </a:solidFill>
                <a:latin typeface="Century Gothic"/>
                <a:cs typeface="Century Gothic"/>
              </a:rPr>
              <a:t> </a:t>
            </a:r>
            <a:r>
              <a:rPr lang="en-US" sz="1600" spc="-10" dirty="0">
                <a:solidFill>
                  <a:srgbClr val="414546"/>
                </a:solidFill>
                <a:latin typeface="Century Gothic"/>
                <a:cs typeface="Century Gothic"/>
              </a:rPr>
              <a:t>days)</a:t>
            </a:r>
            <a:endParaRPr lang="en-US" sz="1600" dirty="0">
              <a:latin typeface="Century Gothic"/>
              <a:cs typeface="Century Gothic"/>
            </a:endParaRPr>
          </a:p>
          <a:p>
            <a:pPr marL="0" indent="0">
              <a:lnSpc>
                <a:spcPct val="100000"/>
              </a:lnSpc>
              <a:spcBef>
                <a:spcPts val="780"/>
              </a:spcBef>
              <a:buNone/>
            </a:pPr>
            <a:r>
              <a:rPr lang="en-US" sz="1600" spc="-20" dirty="0">
                <a:solidFill>
                  <a:srgbClr val="414546"/>
                </a:solidFill>
                <a:latin typeface="Century Gothic"/>
                <a:cs typeface="Century Gothic"/>
              </a:rPr>
              <a:t>AND:</a:t>
            </a:r>
            <a:endParaRPr lang="en-US" sz="1600" dirty="0">
              <a:latin typeface="Century Gothic"/>
              <a:cs typeface="Century Gothic"/>
            </a:endParaRPr>
          </a:p>
          <a:p>
            <a:pPr marL="299085" marR="487680" indent="-287020">
              <a:lnSpc>
                <a:spcPts val="1730"/>
              </a:lnSpc>
              <a:buFont typeface="Arial"/>
              <a:buChar char="•"/>
              <a:tabLst>
                <a:tab pos="299085" algn="l"/>
                <a:tab pos="299720" algn="l"/>
              </a:tabLst>
            </a:pPr>
            <a:r>
              <a:rPr lang="en-US" sz="1600" dirty="0">
                <a:solidFill>
                  <a:srgbClr val="414546"/>
                </a:solidFill>
                <a:latin typeface="Century Gothic"/>
                <a:cs typeface="Century Gothic"/>
              </a:rPr>
              <a:t>	</a:t>
            </a:r>
            <a:r>
              <a:rPr lang="en-US" sz="1600" dirty="0">
                <a:solidFill>
                  <a:srgbClr val="414546"/>
                </a:solidFill>
                <a:latin typeface="Century Gothic"/>
              </a:rPr>
              <a:t>The person will have to know the content of the EMS Maturity Framework:</a:t>
            </a:r>
          </a:p>
          <a:p>
            <a:pPr marL="1442085" lvl="1" indent="-287020">
              <a:lnSpc>
                <a:spcPct val="100000"/>
              </a:lnSpc>
              <a:spcBef>
                <a:spcPts val="310"/>
              </a:spcBef>
              <a:buFont typeface="Arial"/>
              <a:buChar char="•"/>
              <a:tabLst>
                <a:tab pos="1442085" algn="l"/>
                <a:tab pos="1442720" algn="l"/>
              </a:tabLst>
            </a:pPr>
            <a:r>
              <a:rPr lang="en-US" sz="1600" dirty="0">
                <a:solidFill>
                  <a:srgbClr val="414546"/>
                </a:solidFill>
                <a:latin typeface="Century Gothic"/>
                <a:cs typeface="Century Gothic"/>
              </a:rPr>
              <a:t>Awareness</a:t>
            </a:r>
            <a:r>
              <a:rPr lang="en-US" sz="1600" spc="-95" dirty="0">
                <a:solidFill>
                  <a:srgbClr val="414546"/>
                </a:solidFill>
                <a:latin typeface="Century Gothic"/>
                <a:cs typeface="Century Gothic"/>
              </a:rPr>
              <a:t> </a:t>
            </a:r>
            <a:r>
              <a:rPr lang="en-US" sz="1600" spc="-10" dirty="0">
                <a:solidFill>
                  <a:srgbClr val="414546"/>
                </a:solidFill>
                <a:latin typeface="Century Gothic"/>
                <a:cs typeface="Century Gothic"/>
              </a:rPr>
              <a:t>video</a:t>
            </a:r>
            <a:endParaRPr lang="en-US" sz="1600" dirty="0">
              <a:latin typeface="Century Gothic"/>
              <a:cs typeface="Century Gothic"/>
            </a:endParaRPr>
          </a:p>
          <a:p>
            <a:pPr marL="1442085" lvl="1" indent="-287020">
              <a:lnSpc>
                <a:spcPct val="100000"/>
              </a:lnSpc>
              <a:spcBef>
                <a:spcPts val="310"/>
              </a:spcBef>
              <a:buFont typeface="Arial"/>
              <a:buChar char="•"/>
              <a:tabLst>
                <a:tab pos="1442085" algn="l"/>
                <a:tab pos="1442720" algn="l"/>
              </a:tabLst>
            </a:pPr>
            <a:r>
              <a:rPr lang="en-US" sz="1600" dirty="0">
                <a:solidFill>
                  <a:srgbClr val="414546"/>
                </a:solidFill>
                <a:latin typeface="Century Gothic"/>
                <a:cs typeface="Century Gothic"/>
              </a:rPr>
              <a:t>IAEG</a:t>
            </a:r>
            <a:r>
              <a:rPr lang="en-US" sz="1600" spc="-100" dirty="0">
                <a:solidFill>
                  <a:srgbClr val="414546"/>
                </a:solidFill>
                <a:latin typeface="Century Gothic"/>
                <a:cs typeface="Century Gothic"/>
              </a:rPr>
              <a:t> </a:t>
            </a:r>
            <a:r>
              <a:rPr lang="en-US" sz="1600" dirty="0">
                <a:solidFill>
                  <a:srgbClr val="414546"/>
                </a:solidFill>
                <a:latin typeface="Century Gothic"/>
                <a:cs typeface="Century Gothic"/>
              </a:rPr>
              <a:t>EMS</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Maturity</a:t>
            </a:r>
            <a:r>
              <a:rPr lang="en-US" sz="1600" spc="-40" dirty="0">
                <a:solidFill>
                  <a:srgbClr val="414546"/>
                </a:solidFill>
                <a:latin typeface="Century Gothic"/>
                <a:cs typeface="Century Gothic"/>
              </a:rPr>
              <a:t> </a:t>
            </a:r>
            <a:r>
              <a:rPr lang="en-US" sz="1600" dirty="0">
                <a:solidFill>
                  <a:srgbClr val="414546"/>
                </a:solidFill>
                <a:latin typeface="Century Gothic"/>
                <a:cs typeface="Century Gothic"/>
              </a:rPr>
              <a:t>Framework</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Document</a:t>
            </a:r>
            <a:r>
              <a:rPr lang="en-US" sz="1600" spc="-60" dirty="0">
                <a:solidFill>
                  <a:srgbClr val="414546"/>
                </a:solidFill>
                <a:latin typeface="Century Gothic"/>
                <a:cs typeface="Century Gothic"/>
              </a:rPr>
              <a:t> </a:t>
            </a:r>
            <a:r>
              <a:rPr lang="en-US" sz="1600" spc="-10" dirty="0">
                <a:solidFill>
                  <a:srgbClr val="414546"/>
                </a:solidFill>
                <a:latin typeface="Century Gothic"/>
                <a:cs typeface="Century Gothic"/>
              </a:rPr>
              <a:t>(Requirements)</a:t>
            </a:r>
            <a:endParaRPr lang="en-US" sz="1600" dirty="0">
              <a:latin typeface="Century Gothic"/>
              <a:cs typeface="Century Gothic"/>
            </a:endParaRPr>
          </a:p>
          <a:p>
            <a:pPr marL="1442085" lvl="1" indent="-287020">
              <a:lnSpc>
                <a:spcPct val="100000"/>
              </a:lnSpc>
              <a:spcBef>
                <a:spcPts val="300"/>
              </a:spcBef>
              <a:buFont typeface="Arial"/>
              <a:buChar char="•"/>
              <a:tabLst>
                <a:tab pos="1442085" algn="l"/>
                <a:tab pos="1442720" algn="l"/>
              </a:tabLst>
            </a:pPr>
            <a:r>
              <a:rPr lang="en-US" sz="1600" dirty="0">
                <a:solidFill>
                  <a:srgbClr val="414546"/>
                </a:solidFill>
                <a:latin typeface="Century Gothic"/>
                <a:cs typeface="Century Gothic"/>
              </a:rPr>
              <a:t>IAEG</a:t>
            </a:r>
            <a:r>
              <a:rPr lang="en-US" sz="1600" spc="-95" dirty="0">
                <a:solidFill>
                  <a:srgbClr val="414546"/>
                </a:solidFill>
                <a:latin typeface="Century Gothic"/>
                <a:cs typeface="Century Gothic"/>
              </a:rPr>
              <a:t> </a:t>
            </a:r>
            <a:r>
              <a:rPr lang="en-US" sz="1600" dirty="0">
                <a:solidFill>
                  <a:srgbClr val="414546"/>
                </a:solidFill>
                <a:latin typeface="Century Gothic"/>
                <a:cs typeface="Century Gothic"/>
              </a:rPr>
              <a:t>EMS</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Maturity</a:t>
            </a:r>
            <a:r>
              <a:rPr lang="en-US" sz="1600" spc="-30" dirty="0">
                <a:solidFill>
                  <a:srgbClr val="414546"/>
                </a:solidFill>
                <a:latin typeface="Century Gothic"/>
                <a:cs typeface="Century Gothic"/>
              </a:rPr>
              <a:t> </a:t>
            </a:r>
            <a:r>
              <a:rPr lang="en-US" sz="1600" dirty="0">
                <a:solidFill>
                  <a:srgbClr val="414546"/>
                </a:solidFill>
                <a:latin typeface="Century Gothic"/>
                <a:cs typeface="Century Gothic"/>
              </a:rPr>
              <a:t>Framework</a:t>
            </a:r>
            <a:r>
              <a:rPr lang="en-US" sz="1600" spc="-40" dirty="0">
                <a:solidFill>
                  <a:srgbClr val="414546"/>
                </a:solidFill>
                <a:latin typeface="Century Gothic"/>
                <a:cs typeface="Century Gothic"/>
              </a:rPr>
              <a:t> </a:t>
            </a:r>
            <a:r>
              <a:rPr lang="en-US" sz="1600" dirty="0">
                <a:solidFill>
                  <a:srgbClr val="414546"/>
                </a:solidFill>
                <a:latin typeface="Century Gothic"/>
                <a:cs typeface="Century Gothic"/>
              </a:rPr>
              <a:t>Resources</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and</a:t>
            </a:r>
            <a:r>
              <a:rPr lang="en-US" sz="1600" spc="-70" dirty="0">
                <a:solidFill>
                  <a:srgbClr val="414546"/>
                </a:solidFill>
                <a:latin typeface="Century Gothic"/>
                <a:cs typeface="Century Gothic"/>
              </a:rPr>
              <a:t> </a:t>
            </a:r>
            <a:r>
              <a:rPr lang="en-US" sz="1600" spc="-10" dirty="0">
                <a:solidFill>
                  <a:srgbClr val="414546"/>
                </a:solidFill>
                <a:latin typeface="Century Gothic"/>
                <a:cs typeface="Century Gothic"/>
              </a:rPr>
              <a:t>Examples</a:t>
            </a:r>
            <a:endParaRPr lang="en-US" sz="1600" dirty="0">
              <a:latin typeface="Century Gothic"/>
              <a:cs typeface="Century Gothic"/>
            </a:endParaRPr>
          </a:p>
          <a:p>
            <a:pPr marL="1442085" lvl="1" indent="-287020">
              <a:lnSpc>
                <a:spcPct val="100000"/>
              </a:lnSpc>
              <a:spcBef>
                <a:spcPts val="315"/>
              </a:spcBef>
              <a:buFont typeface="Arial"/>
              <a:buChar char="•"/>
              <a:tabLst>
                <a:tab pos="1442085" algn="l"/>
                <a:tab pos="1442720" algn="l"/>
              </a:tabLst>
            </a:pPr>
            <a:r>
              <a:rPr lang="en-US" sz="1600" dirty="0">
                <a:solidFill>
                  <a:srgbClr val="414546"/>
                </a:solidFill>
                <a:latin typeface="Century Gothic"/>
                <a:cs typeface="Century Gothic"/>
              </a:rPr>
              <a:t>Verification</a:t>
            </a:r>
            <a:r>
              <a:rPr lang="en-US" sz="1600" spc="-90" dirty="0">
                <a:solidFill>
                  <a:srgbClr val="414546"/>
                </a:solidFill>
                <a:latin typeface="Century Gothic"/>
                <a:cs typeface="Century Gothic"/>
              </a:rPr>
              <a:t> </a:t>
            </a:r>
            <a:r>
              <a:rPr lang="en-US" sz="1600" spc="-10" dirty="0">
                <a:solidFill>
                  <a:srgbClr val="414546"/>
                </a:solidFill>
                <a:latin typeface="Century Gothic"/>
                <a:cs typeface="Century Gothic"/>
              </a:rPr>
              <a:t>toolkit</a:t>
            </a:r>
            <a:endParaRPr lang="en-US" sz="1600" dirty="0">
              <a:latin typeface="Century Gothic"/>
              <a:cs typeface="Century Gothic"/>
            </a:endParaRPr>
          </a:p>
          <a:p>
            <a:pPr marL="1442085" marR="36830" lvl="1" indent="-287020">
              <a:lnSpc>
                <a:spcPts val="1730"/>
              </a:lnSpc>
              <a:spcBef>
                <a:spcPts val="525"/>
              </a:spcBef>
              <a:buFont typeface="Arial"/>
              <a:buChar char="•"/>
              <a:tabLst>
                <a:tab pos="1442085" algn="l"/>
                <a:tab pos="1442720" algn="l"/>
              </a:tabLst>
            </a:pPr>
            <a:r>
              <a:rPr lang="en-US" sz="1600" dirty="0">
                <a:solidFill>
                  <a:srgbClr val="414546"/>
                </a:solidFill>
                <a:latin typeface="Century Gothic"/>
                <a:cs typeface="Century Gothic"/>
              </a:rPr>
              <a:t>Test</a:t>
            </a:r>
            <a:r>
              <a:rPr lang="en-US" sz="1600" spc="-35" dirty="0">
                <a:solidFill>
                  <a:srgbClr val="414546"/>
                </a:solidFill>
                <a:latin typeface="Century Gothic"/>
                <a:cs typeface="Century Gothic"/>
              </a:rPr>
              <a:t> </a:t>
            </a:r>
            <a:r>
              <a:rPr lang="en-US" sz="1600" dirty="0">
                <a:solidFill>
                  <a:srgbClr val="414546"/>
                </a:solidFill>
                <a:latin typeface="Century Gothic"/>
                <a:cs typeface="Century Gothic"/>
              </a:rPr>
              <a:t>–</a:t>
            </a:r>
            <a:r>
              <a:rPr lang="en-US" sz="1600" spc="-65" dirty="0">
                <a:solidFill>
                  <a:srgbClr val="414546"/>
                </a:solidFill>
                <a:latin typeface="Century Gothic"/>
                <a:cs typeface="Century Gothic"/>
              </a:rPr>
              <a:t> </a:t>
            </a:r>
            <a:r>
              <a:rPr lang="en-US" sz="1600" dirty="0">
                <a:solidFill>
                  <a:srgbClr val="414546"/>
                </a:solidFill>
                <a:latin typeface="Century Gothic"/>
                <a:cs typeface="Century Gothic"/>
              </a:rPr>
              <a:t>Knowledge</a:t>
            </a:r>
            <a:r>
              <a:rPr lang="en-US" sz="1600" spc="-20" dirty="0">
                <a:solidFill>
                  <a:srgbClr val="414546"/>
                </a:solidFill>
                <a:latin typeface="Century Gothic"/>
                <a:cs typeface="Century Gothic"/>
              </a:rPr>
              <a:t> </a:t>
            </a:r>
            <a:r>
              <a:rPr lang="en-US" sz="1600" dirty="0">
                <a:solidFill>
                  <a:srgbClr val="414546"/>
                </a:solidFill>
                <a:latin typeface="Century Gothic"/>
                <a:cs typeface="Century Gothic"/>
              </a:rPr>
              <a:t>check</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on</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key</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points</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framework,</a:t>
            </a:r>
            <a:r>
              <a:rPr lang="en-US" sz="1600" spc="-20"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resources</a:t>
            </a:r>
            <a:r>
              <a:rPr lang="en-US" sz="1600" spc="-25" dirty="0">
                <a:solidFill>
                  <a:srgbClr val="414546"/>
                </a:solidFill>
                <a:latin typeface="Century Gothic"/>
                <a:cs typeface="Century Gothic"/>
              </a:rPr>
              <a:t> </a:t>
            </a:r>
            <a:r>
              <a:rPr lang="en-US" sz="1600" dirty="0">
                <a:solidFill>
                  <a:srgbClr val="414546"/>
                </a:solidFill>
                <a:latin typeface="Century Gothic"/>
                <a:cs typeface="Century Gothic"/>
              </a:rPr>
              <a:t>and</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examples</a:t>
            </a:r>
            <a:r>
              <a:rPr lang="en-US" sz="1600" spc="-75" dirty="0">
                <a:solidFill>
                  <a:srgbClr val="414546"/>
                </a:solidFill>
                <a:latin typeface="Century Gothic"/>
                <a:cs typeface="Century Gothic"/>
              </a:rPr>
              <a:t> </a:t>
            </a:r>
            <a:r>
              <a:rPr lang="en-US" sz="1600" dirty="0">
                <a:solidFill>
                  <a:srgbClr val="414546"/>
                </a:solidFill>
                <a:latin typeface="Century Gothic"/>
                <a:cs typeface="Century Gothic"/>
              </a:rPr>
              <a:t>and</a:t>
            </a:r>
            <a:r>
              <a:rPr lang="en-US" sz="1600" spc="-60" dirty="0">
                <a:solidFill>
                  <a:srgbClr val="414546"/>
                </a:solidFill>
                <a:latin typeface="Century Gothic"/>
                <a:cs typeface="Century Gothic"/>
              </a:rPr>
              <a:t> </a:t>
            </a:r>
            <a:r>
              <a:rPr lang="en-US" sz="1600" spc="-25" dirty="0">
                <a:solidFill>
                  <a:srgbClr val="414546"/>
                </a:solidFill>
                <a:latin typeface="Century Gothic"/>
                <a:cs typeface="Century Gothic"/>
              </a:rPr>
              <a:t>the </a:t>
            </a:r>
            <a:r>
              <a:rPr lang="en-US" sz="1600" dirty="0">
                <a:solidFill>
                  <a:srgbClr val="414546"/>
                </a:solidFill>
                <a:latin typeface="Century Gothic"/>
                <a:cs typeface="Century Gothic"/>
              </a:rPr>
              <a:t>elements</a:t>
            </a:r>
            <a:r>
              <a:rPr lang="en-US" sz="1600" spc="-45" dirty="0">
                <a:solidFill>
                  <a:srgbClr val="414546"/>
                </a:solidFill>
                <a:latin typeface="Century Gothic"/>
                <a:cs typeface="Century Gothic"/>
              </a:rPr>
              <a:t> </a:t>
            </a:r>
            <a:r>
              <a:rPr lang="en-US" sz="1600" dirty="0">
                <a:solidFill>
                  <a:srgbClr val="414546"/>
                </a:solidFill>
                <a:latin typeface="Century Gothic"/>
                <a:cs typeface="Century Gothic"/>
              </a:rPr>
              <a:t>of</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the</a:t>
            </a:r>
            <a:r>
              <a:rPr lang="en-US" sz="1600" spc="-50" dirty="0">
                <a:solidFill>
                  <a:srgbClr val="414546"/>
                </a:solidFill>
                <a:latin typeface="Century Gothic"/>
                <a:cs typeface="Century Gothic"/>
              </a:rPr>
              <a:t> </a:t>
            </a:r>
            <a:r>
              <a:rPr lang="en-US" sz="1600" dirty="0">
                <a:solidFill>
                  <a:srgbClr val="414546"/>
                </a:solidFill>
                <a:latin typeface="Century Gothic"/>
                <a:cs typeface="Century Gothic"/>
              </a:rPr>
              <a:t>verification</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toolkit.</a:t>
            </a:r>
            <a:r>
              <a:rPr lang="en-US" sz="1600" spc="-55" dirty="0">
                <a:solidFill>
                  <a:srgbClr val="414546"/>
                </a:solidFill>
                <a:latin typeface="Century Gothic"/>
                <a:cs typeface="Century Gothic"/>
              </a:rPr>
              <a:t> </a:t>
            </a:r>
            <a:r>
              <a:rPr lang="en-US" sz="1600" dirty="0">
                <a:solidFill>
                  <a:srgbClr val="414546"/>
                </a:solidFill>
                <a:latin typeface="Century Gothic"/>
                <a:cs typeface="Century Gothic"/>
              </a:rPr>
              <a:t>Could</a:t>
            </a:r>
            <a:r>
              <a:rPr lang="en-US" sz="1600" spc="-60" dirty="0">
                <a:solidFill>
                  <a:srgbClr val="414546"/>
                </a:solidFill>
                <a:latin typeface="Century Gothic"/>
                <a:cs typeface="Century Gothic"/>
              </a:rPr>
              <a:t> </a:t>
            </a:r>
            <a:r>
              <a:rPr lang="en-US" sz="1600" dirty="0">
                <a:solidFill>
                  <a:srgbClr val="414546"/>
                </a:solidFill>
                <a:latin typeface="Century Gothic"/>
                <a:cs typeface="Century Gothic"/>
              </a:rPr>
              <a:t>work</a:t>
            </a:r>
            <a:r>
              <a:rPr lang="en-US" sz="1600" spc="-25" dirty="0">
                <a:solidFill>
                  <a:srgbClr val="414546"/>
                </a:solidFill>
                <a:latin typeface="Century Gothic"/>
                <a:cs typeface="Century Gothic"/>
              </a:rPr>
              <a:t> </a:t>
            </a:r>
            <a:r>
              <a:rPr lang="en-US" sz="1600" dirty="0">
                <a:solidFill>
                  <a:srgbClr val="414546"/>
                </a:solidFill>
                <a:latin typeface="Century Gothic"/>
                <a:cs typeface="Century Gothic"/>
              </a:rPr>
              <a:t>like</a:t>
            </a:r>
            <a:r>
              <a:rPr lang="en-US" sz="1600" spc="-70" dirty="0">
                <a:solidFill>
                  <a:srgbClr val="414546"/>
                </a:solidFill>
                <a:latin typeface="Century Gothic"/>
                <a:cs typeface="Century Gothic"/>
              </a:rPr>
              <a:t> </a:t>
            </a:r>
            <a:r>
              <a:rPr lang="en-US" sz="1600" dirty="0">
                <a:solidFill>
                  <a:srgbClr val="414546"/>
                </a:solidFill>
                <a:latin typeface="Century Gothic"/>
                <a:cs typeface="Century Gothic"/>
              </a:rPr>
              <a:t>an</a:t>
            </a:r>
            <a:r>
              <a:rPr lang="en-US" sz="1600" spc="-70" dirty="0">
                <a:solidFill>
                  <a:srgbClr val="414546"/>
                </a:solidFill>
                <a:latin typeface="Century Gothic"/>
                <a:cs typeface="Century Gothic"/>
              </a:rPr>
              <a:t> </a:t>
            </a:r>
            <a:r>
              <a:rPr lang="en-US" sz="1600" dirty="0">
                <a:solidFill>
                  <a:srgbClr val="414546"/>
                </a:solidFill>
                <a:latin typeface="Century Gothic"/>
                <a:cs typeface="Century Gothic"/>
              </a:rPr>
              <a:t>’executive</a:t>
            </a:r>
            <a:r>
              <a:rPr lang="en-US" sz="1600" spc="-60" dirty="0">
                <a:solidFill>
                  <a:srgbClr val="414546"/>
                </a:solidFill>
                <a:latin typeface="Century Gothic"/>
                <a:cs typeface="Century Gothic"/>
              </a:rPr>
              <a:t> </a:t>
            </a:r>
            <a:r>
              <a:rPr lang="en-US" sz="1600" spc="-10" dirty="0">
                <a:solidFill>
                  <a:srgbClr val="414546"/>
                </a:solidFill>
                <a:latin typeface="Century Gothic"/>
                <a:cs typeface="Century Gothic"/>
              </a:rPr>
              <a:t>summary’.</a:t>
            </a:r>
            <a:endParaRPr lang="en-US" sz="16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3</a:t>
            </a:fld>
            <a:endParaRPr lang="en-US"/>
          </a:p>
        </p:txBody>
      </p:sp>
    </p:spTree>
    <p:extLst>
      <p:ext uri="{BB962C8B-B14F-4D97-AF65-F5344CB8AC3E}">
        <p14:creationId xmlns:p14="http://schemas.microsoft.com/office/powerpoint/2010/main" val="174895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EXTERNAL AUDITOR QUALIFICATION (ADVANCED AND LEADING)</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marR="5080" indent="0">
              <a:lnSpc>
                <a:spcPts val="1730"/>
              </a:lnSpc>
              <a:spcBef>
                <a:spcPts val="310"/>
              </a:spcBef>
              <a:buNone/>
            </a:pPr>
            <a:r>
              <a:rPr lang="en-US" sz="1500" dirty="0">
                <a:solidFill>
                  <a:srgbClr val="414546"/>
                </a:solidFill>
                <a:latin typeface="Century Gothic"/>
                <a:cs typeface="Century Gothic"/>
              </a:rPr>
              <a:t>The</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verification</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of</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conformity</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to</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requirements</a:t>
            </a:r>
            <a:r>
              <a:rPr lang="en-US" sz="1500" spc="-20" dirty="0">
                <a:solidFill>
                  <a:srgbClr val="414546"/>
                </a:solidFill>
                <a:latin typeface="Century Gothic"/>
                <a:cs typeface="Century Gothic"/>
              </a:rPr>
              <a:t> </a:t>
            </a:r>
            <a:r>
              <a:rPr lang="en-US" sz="1500" dirty="0">
                <a:solidFill>
                  <a:srgbClr val="414546"/>
                </a:solidFill>
                <a:latin typeface="Century Gothic"/>
                <a:cs typeface="Century Gothic"/>
              </a:rPr>
              <a:t>of</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IAEG</a:t>
            </a:r>
            <a:r>
              <a:rPr lang="en-US" sz="1500" spc="-75" dirty="0">
                <a:solidFill>
                  <a:srgbClr val="414546"/>
                </a:solidFill>
                <a:latin typeface="Century Gothic"/>
                <a:cs typeface="Century Gothic"/>
              </a:rPr>
              <a:t> </a:t>
            </a:r>
            <a:r>
              <a:rPr lang="en-US" sz="1500" dirty="0">
                <a:solidFill>
                  <a:srgbClr val="414546"/>
                </a:solidFill>
                <a:latin typeface="Century Gothic"/>
                <a:cs typeface="Century Gothic"/>
              </a:rPr>
              <a:t>EMS</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Maturity</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Framework</a:t>
            </a:r>
            <a:r>
              <a:rPr lang="en-US" sz="1500" spc="-10" dirty="0">
                <a:solidFill>
                  <a:srgbClr val="414546"/>
                </a:solidFill>
                <a:latin typeface="Century Gothic"/>
                <a:cs typeface="Century Gothic"/>
              </a:rPr>
              <a:t> </a:t>
            </a:r>
            <a:r>
              <a:rPr lang="en-US" sz="1500" dirty="0">
                <a:solidFill>
                  <a:srgbClr val="414546"/>
                </a:solidFill>
                <a:latin typeface="Century Gothic"/>
                <a:cs typeface="Century Gothic"/>
              </a:rPr>
              <a:t>for</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spc="-10" dirty="0">
                <a:solidFill>
                  <a:srgbClr val="414546"/>
                </a:solidFill>
                <a:latin typeface="Century Gothic"/>
                <a:cs typeface="Century Gothic"/>
              </a:rPr>
              <a:t>‘Advanced’ </a:t>
            </a:r>
            <a:r>
              <a:rPr lang="en-US" sz="1500" dirty="0">
                <a:solidFill>
                  <a:srgbClr val="414546"/>
                </a:solidFill>
                <a:latin typeface="Century Gothic"/>
                <a:cs typeface="Century Gothic"/>
              </a:rPr>
              <a:t>and</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‘Leading’</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levels</a:t>
            </a:r>
            <a:r>
              <a:rPr lang="en-US" sz="1500" spc="-80" dirty="0">
                <a:solidFill>
                  <a:srgbClr val="414546"/>
                </a:solidFill>
                <a:latin typeface="Century Gothic"/>
                <a:cs typeface="Century Gothic"/>
              </a:rPr>
              <a:t> </a:t>
            </a:r>
            <a:r>
              <a:rPr lang="en-US" sz="1500" dirty="0">
                <a:solidFill>
                  <a:srgbClr val="414546"/>
                </a:solidFill>
                <a:latin typeface="Century Gothic"/>
                <a:cs typeface="Century Gothic"/>
              </a:rPr>
              <a:t>needs</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to</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be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done</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by</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qualified</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auditors</a:t>
            </a:r>
            <a:r>
              <a:rPr lang="en-US" sz="1500" spc="-25" dirty="0">
                <a:solidFill>
                  <a:srgbClr val="414546"/>
                </a:solidFill>
                <a:latin typeface="Century Gothic"/>
                <a:cs typeface="Century Gothic"/>
              </a:rPr>
              <a:t> </a:t>
            </a:r>
            <a:r>
              <a:rPr lang="en-US" sz="1500" dirty="0">
                <a:solidFill>
                  <a:srgbClr val="414546"/>
                </a:solidFill>
                <a:latin typeface="Century Gothic"/>
                <a:cs typeface="Century Gothic"/>
              </a:rPr>
              <a:t>who</a:t>
            </a:r>
            <a:r>
              <a:rPr lang="en-US" sz="1500" spc="-25" dirty="0">
                <a:solidFill>
                  <a:srgbClr val="414546"/>
                </a:solidFill>
                <a:latin typeface="Century Gothic"/>
                <a:cs typeface="Century Gothic"/>
              </a:rPr>
              <a:t> </a:t>
            </a:r>
            <a:r>
              <a:rPr lang="en-US" sz="1500" dirty="0">
                <a:solidFill>
                  <a:srgbClr val="414546"/>
                </a:solidFill>
                <a:latin typeface="Century Gothic"/>
                <a:cs typeface="Century Gothic"/>
              </a:rPr>
              <a:t>are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external</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to</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45" dirty="0">
                <a:solidFill>
                  <a:srgbClr val="414546"/>
                </a:solidFill>
                <a:latin typeface="Century Gothic"/>
                <a:cs typeface="Century Gothic"/>
              </a:rPr>
              <a:t> </a:t>
            </a:r>
            <a:r>
              <a:rPr lang="en-US" sz="1500" spc="-10" dirty="0">
                <a:solidFill>
                  <a:srgbClr val="414546"/>
                </a:solidFill>
                <a:latin typeface="Century Gothic"/>
                <a:cs typeface="Century Gothic"/>
              </a:rPr>
              <a:t>company.</a:t>
            </a:r>
            <a:endParaRPr lang="en-US" sz="1500" dirty="0">
              <a:latin typeface="Century Gothic"/>
              <a:cs typeface="Century Gothic"/>
            </a:endParaRPr>
          </a:p>
          <a:p>
            <a:pPr marL="0" marR="441959" indent="0">
              <a:lnSpc>
                <a:spcPts val="1730"/>
              </a:lnSpc>
              <a:spcBef>
                <a:spcPts val="1005"/>
              </a:spcBef>
              <a:buNone/>
            </a:pPr>
            <a:r>
              <a:rPr lang="en-US" sz="1500" dirty="0">
                <a:solidFill>
                  <a:srgbClr val="414546"/>
                </a:solidFill>
                <a:latin typeface="Century Gothic"/>
                <a:cs typeface="Century Gothic"/>
              </a:rPr>
              <a:t>The</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qualified</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auditor</a:t>
            </a:r>
            <a:r>
              <a:rPr lang="en-US" sz="1500" spc="-35" dirty="0">
                <a:solidFill>
                  <a:srgbClr val="414546"/>
                </a:solidFill>
                <a:latin typeface="Century Gothic"/>
                <a:cs typeface="Century Gothic"/>
              </a:rPr>
              <a:t> </a:t>
            </a:r>
            <a:r>
              <a:rPr lang="en-US" sz="1500" dirty="0">
                <a:solidFill>
                  <a:srgbClr val="414546"/>
                </a:solidFill>
                <a:latin typeface="Century Gothic"/>
                <a:cs typeface="Century Gothic"/>
              </a:rPr>
              <a:t>should</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have</a:t>
            </a:r>
            <a:r>
              <a:rPr lang="en-US" sz="1500" spc="-80" dirty="0">
                <a:solidFill>
                  <a:srgbClr val="414546"/>
                </a:solidFill>
                <a:latin typeface="Century Gothic"/>
                <a:cs typeface="Century Gothic"/>
              </a:rPr>
              <a:t> </a:t>
            </a:r>
            <a:r>
              <a:rPr lang="en-US" sz="1500" dirty="0">
                <a:solidFill>
                  <a:srgbClr val="414546"/>
                </a:solidFill>
                <a:latin typeface="Century Gothic"/>
                <a:cs typeface="Century Gothic"/>
              </a:rPr>
              <a:t>a</a:t>
            </a:r>
            <a:r>
              <a:rPr lang="en-US" sz="1500" spc="-55" dirty="0">
                <a:solidFill>
                  <a:srgbClr val="414546"/>
                </a:solidFill>
                <a:latin typeface="Century Gothic"/>
                <a:cs typeface="Century Gothic"/>
              </a:rPr>
              <a:t> </a:t>
            </a:r>
            <a:r>
              <a:rPr lang="en-US" sz="1500" spc="-10" dirty="0">
                <a:solidFill>
                  <a:srgbClr val="414546"/>
                </a:solidFill>
                <a:latin typeface="Century Gothic"/>
                <a:cs typeface="Century Gothic"/>
              </a:rPr>
              <a:t>comprehensive</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understanding</a:t>
            </a:r>
            <a:r>
              <a:rPr lang="en-US" sz="1500" spc="-20" dirty="0">
                <a:solidFill>
                  <a:srgbClr val="414546"/>
                </a:solidFill>
                <a:latin typeface="Century Gothic"/>
                <a:cs typeface="Century Gothic"/>
              </a:rPr>
              <a:t> </a:t>
            </a:r>
            <a:r>
              <a:rPr lang="en-US" sz="1500" dirty="0">
                <a:solidFill>
                  <a:srgbClr val="414546"/>
                </a:solidFill>
                <a:latin typeface="Century Gothic"/>
                <a:cs typeface="Century Gothic"/>
              </a:rPr>
              <a:t>of</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ISO14001</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requirements</a:t>
            </a:r>
            <a:r>
              <a:rPr lang="en-US" sz="1500" spc="-20" dirty="0">
                <a:solidFill>
                  <a:srgbClr val="414546"/>
                </a:solidFill>
                <a:latin typeface="Century Gothic"/>
                <a:cs typeface="Century Gothic"/>
              </a:rPr>
              <a:t> </a:t>
            </a:r>
            <a:r>
              <a:rPr lang="en-US" sz="1500" dirty="0">
                <a:solidFill>
                  <a:srgbClr val="414546"/>
                </a:solidFill>
                <a:latin typeface="Century Gothic"/>
                <a:cs typeface="Century Gothic"/>
              </a:rPr>
              <a:t>and</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how</a:t>
            </a:r>
            <a:r>
              <a:rPr lang="en-US" sz="1500" spc="-55" dirty="0">
                <a:solidFill>
                  <a:srgbClr val="414546"/>
                </a:solidFill>
                <a:latin typeface="Century Gothic"/>
                <a:cs typeface="Century Gothic"/>
              </a:rPr>
              <a:t> </a:t>
            </a:r>
            <a:r>
              <a:rPr lang="en-US" sz="1500" spc="-25" dirty="0">
                <a:solidFill>
                  <a:srgbClr val="414546"/>
                </a:solidFill>
                <a:latin typeface="Century Gothic"/>
                <a:cs typeface="Century Gothic"/>
              </a:rPr>
              <a:t>to </a:t>
            </a:r>
            <a:r>
              <a:rPr lang="en-US" sz="1500" dirty="0">
                <a:solidFill>
                  <a:srgbClr val="414546"/>
                </a:solidFill>
                <a:latin typeface="Century Gothic"/>
                <a:cs typeface="Century Gothic"/>
              </a:rPr>
              <a:t>evaluate</a:t>
            </a:r>
            <a:r>
              <a:rPr lang="en-US" sz="1500" spc="-90" dirty="0">
                <a:solidFill>
                  <a:srgbClr val="414546"/>
                </a:solidFill>
                <a:latin typeface="Century Gothic"/>
                <a:cs typeface="Century Gothic"/>
              </a:rPr>
              <a:t> </a:t>
            </a:r>
            <a:r>
              <a:rPr lang="en-US" sz="1500" dirty="0">
                <a:solidFill>
                  <a:srgbClr val="414546"/>
                </a:solidFill>
                <a:latin typeface="Century Gothic"/>
                <a:cs typeface="Century Gothic"/>
              </a:rPr>
              <a:t>compliance</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against</a:t>
            </a:r>
            <a:r>
              <a:rPr lang="en-US" sz="1500" spc="-75" dirty="0">
                <a:solidFill>
                  <a:srgbClr val="414546"/>
                </a:solidFill>
                <a:latin typeface="Century Gothic"/>
                <a:cs typeface="Century Gothic"/>
              </a:rPr>
              <a:t> </a:t>
            </a:r>
            <a:r>
              <a:rPr lang="en-US" sz="1500" dirty="0">
                <a:solidFill>
                  <a:srgbClr val="414546"/>
                </a:solidFill>
                <a:latin typeface="Century Gothic"/>
                <a:cs typeface="Century Gothic"/>
              </a:rPr>
              <a:t>these</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requirements</a:t>
            </a:r>
            <a:r>
              <a:rPr lang="en-US" sz="1500" spc="-25" dirty="0">
                <a:solidFill>
                  <a:srgbClr val="414546"/>
                </a:solidFill>
                <a:latin typeface="Century Gothic"/>
                <a:cs typeface="Century Gothic"/>
              </a:rPr>
              <a:t> </a:t>
            </a:r>
            <a:r>
              <a:rPr lang="en-US" sz="1500" dirty="0">
                <a:solidFill>
                  <a:srgbClr val="414546"/>
                </a:solidFill>
                <a:latin typeface="Century Gothic"/>
                <a:cs typeface="Century Gothic"/>
              </a:rPr>
              <a:t>to</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carry</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out</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verification</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of</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conformity.</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There</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are</a:t>
            </a:r>
            <a:r>
              <a:rPr lang="en-US" sz="1500" spc="-70" dirty="0">
                <a:solidFill>
                  <a:srgbClr val="414546"/>
                </a:solidFill>
                <a:latin typeface="Century Gothic"/>
                <a:cs typeface="Century Gothic"/>
              </a:rPr>
              <a:t> </a:t>
            </a:r>
            <a:r>
              <a:rPr lang="en-US" sz="1500" spc="-25" dirty="0">
                <a:solidFill>
                  <a:srgbClr val="414546"/>
                </a:solidFill>
                <a:latin typeface="Century Gothic"/>
                <a:cs typeface="Century Gothic"/>
              </a:rPr>
              <a:t>the </a:t>
            </a:r>
            <a:r>
              <a:rPr lang="en-US" sz="1500" dirty="0">
                <a:solidFill>
                  <a:srgbClr val="414546"/>
                </a:solidFill>
                <a:latin typeface="Century Gothic"/>
                <a:cs typeface="Century Gothic"/>
              </a:rPr>
              <a:t>following</a:t>
            </a:r>
            <a:r>
              <a:rPr lang="en-US" sz="1500" spc="-75" dirty="0">
                <a:solidFill>
                  <a:srgbClr val="414546"/>
                </a:solidFill>
                <a:latin typeface="Century Gothic"/>
                <a:cs typeface="Century Gothic"/>
              </a:rPr>
              <a:t> </a:t>
            </a:r>
            <a:r>
              <a:rPr lang="en-US" sz="1500" dirty="0">
                <a:solidFill>
                  <a:srgbClr val="414546"/>
                </a:solidFill>
                <a:latin typeface="Century Gothic"/>
                <a:cs typeface="Century Gothic"/>
              </a:rPr>
              <a:t>qualification</a:t>
            </a:r>
            <a:r>
              <a:rPr lang="en-US" sz="1500" spc="-95" dirty="0">
                <a:solidFill>
                  <a:srgbClr val="414546"/>
                </a:solidFill>
                <a:latin typeface="Century Gothic"/>
                <a:cs typeface="Century Gothic"/>
              </a:rPr>
              <a:t> </a:t>
            </a:r>
            <a:r>
              <a:rPr lang="en-US" sz="1500" spc="-10" dirty="0">
                <a:solidFill>
                  <a:srgbClr val="414546"/>
                </a:solidFill>
                <a:latin typeface="Century Gothic"/>
                <a:cs typeface="Century Gothic"/>
              </a:rPr>
              <a:t>options:</a:t>
            </a:r>
            <a:endParaRPr lang="en-US" sz="1500" dirty="0">
              <a:latin typeface="Century Gothic"/>
              <a:cs typeface="Century Gothic"/>
            </a:endParaRPr>
          </a:p>
          <a:p>
            <a:pPr marL="299085" indent="-287020">
              <a:lnSpc>
                <a:spcPct val="100000"/>
              </a:lnSpc>
              <a:spcBef>
                <a:spcPts val="775"/>
              </a:spcBef>
              <a:spcAft>
                <a:spcPts val="0"/>
              </a:spcAft>
              <a:buFont typeface="Arial"/>
              <a:buChar char="•"/>
              <a:tabLst>
                <a:tab pos="299085" algn="l"/>
                <a:tab pos="299720" algn="l"/>
              </a:tabLst>
            </a:pPr>
            <a:r>
              <a:rPr lang="en-US" sz="1500" dirty="0">
                <a:solidFill>
                  <a:srgbClr val="414546"/>
                </a:solidFill>
                <a:latin typeface="Century Gothic"/>
                <a:cs typeface="Century Gothic"/>
              </a:rPr>
              <a:t>Option</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1:</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35" dirty="0">
                <a:solidFill>
                  <a:srgbClr val="414546"/>
                </a:solidFill>
                <a:latin typeface="Century Gothic"/>
                <a:cs typeface="Century Gothic"/>
              </a:rPr>
              <a:t> </a:t>
            </a:r>
            <a:r>
              <a:rPr lang="en-US" sz="1500" dirty="0">
                <a:solidFill>
                  <a:srgbClr val="414546"/>
                </a:solidFill>
                <a:latin typeface="Century Gothic"/>
                <a:cs typeface="Century Gothic"/>
              </a:rPr>
              <a:t>auditor</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is</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certified</a:t>
            </a:r>
            <a:r>
              <a:rPr lang="en-US" sz="1500" spc="-35" dirty="0">
                <a:solidFill>
                  <a:srgbClr val="414546"/>
                </a:solidFill>
                <a:latin typeface="Century Gothic"/>
                <a:cs typeface="Century Gothic"/>
              </a:rPr>
              <a:t> </a:t>
            </a:r>
            <a:r>
              <a:rPr lang="en-US" sz="1500" dirty="0">
                <a:solidFill>
                  <a:srgbClr val="414546"/>
                </a:solidFill>
                <a:latin typeface="Century Gothic"/>
                <a:cs typeface="Century Gothic"/>
              </a:rPr>
              <a:t>against</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a</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recognized</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standard</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(listed</a:t>
            </a:r>
            <a:r>
              <a:rPr lang="en-US" sz="1500" spc="-15" dirty="0">
                <a:solidFill>
                  <a:srgbClr val="414546"/>
                </a:solidFill>
                <a:latin typeface="Century Gothic"/>
                <a:cs typeface="Century Gothic"/>
              </a:rPr>
              <a:t> </a:t>
            </a:r>
            <a:r>
              <a:rPr lang="en-US" sz="1500" dirty="0">
                <a:solidFill>
                  <a:srgbClr val="414546"/>
                </a:solidFill>
                <a:latin typeface="Century Gothic"/>
                <a:cs typeface="Century Gothic"/>
              </a:rPr>
              <a:t>on</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next</a:t>
            </a:r>
            <a:r>
              <a:rPr lang="en-US" sz="1500" spc="-70" dirty="0">
                <a:solidFill>
                  <a:srgbClr val="414546"/>
                </a:solidFill>
                <a:latin typeface="Century Gothic"/>
                <a:cs typeface="Century Gothic"/>
              </a:rPr>
              <a:t> </a:t>
            </a:r>
            <a:r>
              <a:rPr lang="en-US" sz="1500" spc="-10" dirty="0">
                <a:solidFill>
                  <a:srgbClr val="414546"/>
                </a:solidFill>
                <a:latin typeface="Century Gothic"/>
                <a:cs typeface="Century Gothic"/>
              </a:rPr>
              <a:t>slide)</a:t>
            </a:r>
            <a:endParaRPr lang="en-US" sz="1500" dirty="0">
              <a:latin typeface="Century Gothic"/>
              <a:cs typeface="Century Gothic"/>
            </a:endParaRPr>
          </a:p>
          <a:p>
            <a:pPr marL="12700" marR="3107055" indent="286385">
              <a:lnSpc>
                <a:spcPts val="2730"/>
              </a:lnSpc>
              <a:spcBef>
                <a:spcPts val="220"/>
              </a:spcBef>
              <a:spcAft>
                <a:spcPts val="0"/>
              </a:spcAft>
              <a:buFont typeface="Arial"/>
              <a:buChar char="•"/>
              <a:tabLst>
                <a:tab pos="299085" algn="l"/>
                <a:tab pos="299720" algn="l"/>
              </a:tabLst>
            </a:pPr>
            <a:r>
              <a:rPr lang="en-US" sz="1500" dirty="0">
                <a:solidFill>
                  <a:srgbClr val="414546"/>
                </a:solidFill>
                <a:latin typeface="Century Gothic"/>
                <a:cs typeface="Century Gothic"/>
              </a:rPr>
              <a:t>Option</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2:</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auditor</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belongs</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to</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an</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accredited</a:t>
            </a:r>
            <a:r>
              <a:rPr lang="en-US" sz="1500" spc="-25" dirty="0">
                <a:solidFill>
                  <a:srgbClr val="414546"/>
                </a:solidFill>
                <a:latin typeface="Century Gothic"/>
                <a:cs typeface="Century Gothic"/>
              </a:rPr>
              <a:t> </a:t>
            </a:r>
            <a:r>
              <a:rPr lang="en-US" sz="1500" dirty="0">
                <a:solidFill>
                  <a:srgbClr val="414546"/>
                </a:solidFill>
                <a:latin typeface="Century Gothic"/>
                <a:cs typeface="Century Gothic"/>
              </a:rPr>
              <a:t>ISO14001</a:t>
            </a:r>
            <a:r>
              <a:rPr lang="en-US" sz="1500" spc="-90" dirty="0">
                <a:solidFill>
                  <a:srgbClr val="414546"/>
                </a:solidFill>
                <a:latin typeface="Century Gothic"/>
                <a:cs typeface="Century Gothic"/>
              </a:rPr>
              <a:t> </a:t>
            </a:r>
            <a:r>
              <a:rPr lang="en-US" sz="1500" dirty="0">
                <a:solidFill>
                  <a:srgbClr val="414546"/>
                </a:solidFill>
                <a:latin typeface="Century Gothic"/>
                <a:cs typeface="Century Gothic"/>
              </a:rPr>
              <a:t>certification</a:t>
            </a:r>
            <a:r>
              <a:rPr lang="en-US" sz="1500" spc="-25" dirty="0">
                <a:solidFill>
                  <a:srgbClr val="414546"/>
                </a:solidFill>
                <a:latin typeface="Century Gothic"/>
                <a:cs typeface="Century Gothic"/>
              </a:rPr>
              <a:t> </a:t>
            </a:r>
            <a:r>
              <a:rPr lang="en-US" sz="1500" spc="-20" dirty="0">
                <a:solidFill>
                  <a:srgbClr val="414546"/>
                </a:solidFill>
                <a:latin typeface="Century Gothic"/>
                <a:cs typeface="Century Gothic"/>
              </a:rPr>
              <a:t>body </a:t>
            </a:r>
          </a:p>
          <a:p>
            <a:pPr marL="12700" marR="3107055" indent="0">
              <a:lnSpc>
                <a:spcPts val="2730"/>
              </a:lnSpc>
              <a:spcBef>
                <a:spcPts val="0"/>
              </a:spcBef>
              <a:spcAft>
                <a:spcPts val="0"/>
              </a:spcAft>
              <a:buNone/>
              <a:tabLst>
                <a:tab pos="299085" algn="l"/>
                <a:tab pos="299720" algn="l"/>
              </a:tabLst>
            </a:pPr>
            <a:r>
              <a:rPr lang="en-US" sz="1500" spc="-20" dirty="0">
                <a:solidFill>
                  <a:srgbClr val="414546"/>
                </a:solidFill>
                <a:latin typeface="Century Gothic"/>
                <a:cs typeface="Century Gothic"/>
              </a:rPr>
              <a:t>AND:</a:t>
            </a:r>
            <a:endParaRPr lang="en-US" sz="1500" dirty="0">
              <a:latin typeface="Century Gothic"/>
              <a:cs typeface="Century Gothic"/>
            </a:endParaRPr>
          </a:p>
          <a:p>
            <a:pPr marL="299085" indent="-287020">
              <a:lnSpc>
                <a:spcPct val="100000"/>
              </a:lnSpc>
              <a:spcBef>
                <a:spcPts val="580"/>
              </a:spcBef>
              <a:spcAft>
                <a:spcPts val="0"/>
              </a:spcAft>
              <a:buFont typeface="Arial"/>
              <a:buChar char="•"/>
              <a:tabLst>
                <a:tab pos="299085" algn="l"/>
                <a:tab pos="299720" algn="l"/>
              </a:tabLst>
            </a:pPr>
            <a:r>
              <a:rPr lang="en-US" sz="1500" dirty="0">
                <a:solidFill>
                  <a:srgbClr val="414546"/>
                </a:solidFill>
                <a:latin typeface="Century Gothic"/>
                <a:cs typeface="Century Gothic"/>
              </a:rPr>
              <a:t>The</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auditor</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has</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achieved</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competency</a:t>
            </a:r>
            <a:r>
              <a:rPr lang="en-US" sz="1500" spc="-15" dirty="0">
                <a:solidFill>
                  <a:srgbClr val="414546"/>
                </a:solidFill>
                <a:latin typeface="Century Gothic"/>
                <a:cs typeface="Century Gothic"/>
              </a:rPr>
              <a:t> </a:t>
            </a:r>
            <a:r>
              <a:rPr lang="en-US" sz="1500" dirty="0">
                <a:solidFill>
                  <a:srgbClr val="414546"/>
                </a:solidFill>
                <a:latin typeface="Century Gothic"/>
                <a:cs typeface="Century Gothic"/>
              </a:rPr>
              <a:t>through</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review</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of</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IAEG</a:t>
            </a:r>
            <a:r>
              <a:rPr lang="en-US" sz="1500" spc="-70" dirty="0">
                <a:solidFill>
                  <a:srgbClr val="414546"/>
                </a:solidFill>
                <a:latin typeface="Century Gothic"/>
                <a:cs typeface="Century Gothic"/>
              </a:rPr>
              <a:t> </a:t>
            </a:r>
            <a:r>
              <a:rPr lang="en-US" sz="1500" dirty="0">
                <a:solidFill>
                  <a:srgbClr val="414546"/>
                </a:solidFill>
                <a:latin typeface="Century Gothic"/>
                <a:cs typeface="Century Gothic"/>
              </a:rPr>
              <a:t>EMS</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Maturity</a:t>
            </a:r>
            <a:r>
              <a:rPr lang="en-US" sz="1500" spc="-20" dirty="0">
                <a:solidFill>
                  <a:srgbClr val="414546"/>
                </a:solidFill>
                <a:latin typeface="Century Gothic"/>
                <a:cs typeface="Century Gothic"/>
              </a:rPr>
              <a:t> </a:t>
            </a:r>
            <a:r>
              <a:rPr lang="en-US" sz="1500" spc="-10" dirty="0">
                <a:solidFill>
                  <a:srgbClr val="414546"/>
                </a:solidFill>
                <a:latin typeface="Century Gothic"/>
                <a:cs typeface="Century Gothic"/>
              </a:rPr>
              <a:t>Framework:</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a:solidFill>
                  <a:srgbClr val="414546"/>
                </a:solidFill>
                <a:latin typeface="Century Gothic"/>
                <a:cs typeface="Century Gothic"/>
              </a:rPr>
              <a:t>Awareness</a:t>
            </a:r>
            <a:r>
              <a:rPr lang="en-US" sz="1500" spc="-95" dirty="0">
                <a:solidFill>
                  <a:srgbClr val="414546"/>
                </a:solidFill>
                <a:latin typeface="Century Gothic"/>
                <a:cs typeface="Century Gothic"/>
              </a:rPr>
              <a:t> </a:t>
            </a:r>
            <a:r>
              <a:rPr lang="en-US" sz="1500" spc="-10" dirty="0">
                <a:solidFill>
                  <a:srgbClr val="414546"/>
                </a:solidFill>
                <a:latin typeface="Century Gothic"/>
                <a:cs typeface="Century Gothic"/>
              </a:rPr>
              <a:t>video</a:t>
            </a:r>
            <a:endParaRPr lang="en-US" sz="1500" dirty="0">
              <a:latin typeface="Century Gothic"/>
              <a:cs typeface="Century Gothic"/>
            </a:endParaRPr>
          </a:p>
          <a:p>
            <a:pPr marL="1442085" lvl="1" indent="-287020">
              <a:lnSpc>
                <a:spcPct val="100000"/>
              </a:lnSpc>
              <a:spcBef>
                <a:spcPts val="300"/>
              </a:spcBef>
              <a:spcAft>
                <a:spcPts val="0"/>
              </a:spcAft>
              <a:buFont typeface="Arial"/>
              <a:buChar char="•"/>
              <a:tabLst>
                <a:tab pos="1442085" algn="l"/>
                <a:tab pos="1442720" algn="l"/>
              </a:tabLst>
            </a:pPr>
            <a:r>
              <a:rPr lang="en-US" sz="1500" dirty="0">
                <a:solidFill>
                  <a:srgbClr val="414546"/>
                </a:solidFill>
                <a:latin typeface="Century Gothic"/>
                <a:cs typeface="Century Gothic"/>
              </a:rPr>
              <a:t>IAEG</a:t>
            </a:r>
            <a:r>
              <a:rPr lang="en-US" sz="1500" spc="-100" dirty="0">
                <a:solidFill>
                  <a:srgbClr val="414546"/>
                </a:solidFill>
                <a:latin typeface="Century Gothic"/>
                <a:cs typeface="Century Gothic"/>
              </a:rPr>
              <a:t> </a:t>
            </a:r>
            <a:r>
              <a:rPr lang="en-US" sz="1500" dirty="0">
                <a:solidFill>
                  <a:srgbClr val="414546"/>
                </a:solidFill>
                <a:latin typeface="Century Gothic"/>
                <a:cs typeface="Century Gothic"/>
              </a:rPr>
              <a:t>EMS</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Maturity</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Framework</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Document</a:t>
            </a:r>
            <a:r>
              <a:rPr lang="en-US" sz="1500" spc="-60" dirty="0">
                <a:solidFill>
                  <a:srgbClr val="414546"/>
                </a:solidFill>
                <a:latin typeface="Century Gothic"/>
                <a:cs typeface="Century Gothic"/>
              </a:rPr>
              <a:t> </a:t>
            </a:r>
            <a:r>
              <a:rPr lang="en-US" sz="1500" spc="-10" dirty="0">
                <a:solidFill>
                  <a:srgbClr val="414546"/>
                </a:solidFill>
                <a:latin typeface="Century Gothic"/>
                <a:cs typeface="Century Gothic"/>
              </a:rPr>
              <a:t>(Requirements)</a:t>
            </a:r>
            <a:endParaRPr lang="en-US" sz="1500" dirty="0">
              <a:latin typeface="Century Gothic"/>
              <a:cs typeface="Century Gothic"/>
            </a:endParaRPr>
          </a:p>
          <a:p>
            <a:pPr marL="1442085" lvl="1" indent="-287020">
              <a:lnSpc>
                <a:spcPct val="100000"/>
              </a:lnSpc>
              <a:spcBef>
                <a:spcPts val="310"/>
              </a:spcBef>
              <a:spcAft>
                <a:spcPts val="0"/>
              </a:spcAft>
              <a:buFont typeface="Arial"/>
              <a:buChar char="•"/>
              <a:tabLst>
                <a:tab pos="1442085" algn="l"/>
                <a:tab pos="1442720" algn="l"/>
              </a:tabLst>
            </a:pPr>
            <a:r>
              <a:rPr lang="en-US" sz="1500" dirty="0">
                <a:solidFill>
                  <a:srgbClr val="414546"/>
                </a:solidFill>
                <a:latin typeface="Century Gothic"/>
                <a:cs typeface="Century Gothic"/>
              </a:rPr>
              <a:t>IAEG</a:t>
            </a:r>
            <a:r>
              <a:rPr lang="en-US" sz="1500" spc="-95" dirty="0">
                <a:solidFill>
                  <a:srgbClr val="414546"/>
                </a:solidFill>
                <a:latin typeface="Century Gothic"/>
                <a:cs typeface="Century Gothic"/>
              </a:rPr>
              <a:t> </a:t>
            </a:r>
            <a:r>
              <a:rPr lang="en-US" sz="1500" dirty="0">
                <a:solidFill>
                  <a:srgbClr val="414546"/>
                </a:solidFill>
                <a:latin typeface="Century Gothic"/>
                <a:cs typeface="Century Gothic"/>
              </a:rPr>
              <a:t>EMS</a:t>
            </a:r>
            <a:r>
              <a:rPr lang="en-US" sz="1500" spc="-50" dirty="0">
                <a:solidFill>
                  <a:srgbClr val="414546"/>
                </a:solidFill>
                <a:latin typeface="Century Gothic"/>
                <a:cs typeface="Century Gothic"/>
              </a:rPr>
              <a:t> </a:t>
            </a:r>
            <a:r>
              <a:rPr lang="en-US" sz="1500" dirty="0">
                <a:solidFill>
                  <a:srgbClr val="414546"/>
                </a:solidFill>
                <a:latin typeface="Century Gothic"/>
                <a:cs typeface="Century Gothic"/>
              </a:rPr>
              <a:t>Maturity</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Framework</a:t>
            </a:r>
            <a:r>
              <a:rPr lang="en-US" sz="1500" spc="-40" dirty="0">
                <a:solidFill>
                  <a:srgbClr val="414546"/>
                </a:solidFill>
                <a:latin typeface="Century Gothic"/>
                <a:cs typeface="Century Gothic"/>
              </a:rPr>
              <a:t> </a:t>
            </a:r>
            <a:r>
              <a:rPr lang="en-US" sz="1500" dirty="0">
                <a:solidFill>
                  <a:srgbClr val="414546"/>
                </a:solidFill>
                <a:latin typeface="Century Gothic"/>
                <a:cs typeface="Century Gothic"/>
              </a:rPr>
              <a:t>Resources</a:t>
            </a:r>
            <a:r>
              <a:rPr lang="en-US" sz="1500" spc="-35" dirty="0">
                <a:solidFill>
                  <a:srgbClr val="414546"/>
                </a:solidFill>
                <a:latin typeface="Century Gothic"/>
                <a:cs typeface="Century Gothic"/>
              </a:rPr>
              <a:t> </a:t>
            </a:r>
            <a:r>
              <a:rPr lang="en-US" sz="1500" dirty="0">
                <a:solidFill>
                  <a:srgbClr val="414546"/>
                </a:solidFill>
                <a:latin typeface="Century Gothic"/>
                <a:cs typeface="Century Gothic"/>
              </a:rPr>
              <a:t>and</a:t>
            </a:r>
            <a:r>
              <a:rPr lang="en-US" sz="1500" spc="-70" dirty="0">
                <a:solidFill>
                  <a:srgbClr val="414546"/>
                </a:solidFill>
                <a:latin typeface="Century Gothic"/>
                <a:cs typeface="Century Gothic"/>
              </a:rPr>
              <a:t> </a:t>
            </a:r>
            <a:r>
              <a:rPr lang="en-US" sz="1500" spc="-10" dirty="0">
                <a:solidFill>
                  <a:srgbClr val="414546"/>
                </a:solidFill>
                <a:latin typeface="Century Gothic"/>
                <a:cs typeface="Century Gothic"/>
              </a:rPr>
              <a:t>Examples</a:t>
            </a:r>
            <a:endParaRPr lang="en-US" sz="1500" dirty="0">
              <a:latin typeface="Century Gothic"/>
              <a:cs typeface="Century Gothic"/>
            </a:endParaRPr>
          </a:p>
          <a:p>
            <a:pPr marL="1442085" lvl="1" indent="-287020">
              <a:lnSpc>
                <a:spcPct val="100000"/>
              </a:lnSpc>
              <a:spcBef>
                <a:spcPts val="315"/>
              </a:spcBef>
              <a:spcAft>
                <a:spcPts val="0"/>
              </a:spcAft>
              <a:buFont typeface="Arial"/>
              <a:buChar char="•"/>
              <a:tabLst>
                <a:tab pos="1442085" algn="l"/>
                <a:tab pos="1442720" algn="l"/>
              </a:tabLst>
            </a:pPr>
            <a:r>
              <a:rPr lang="en-US" sz="1500" dirty="0">
                <a:solidFill>
                  <a:srgbClr val="414546"/>
                </a:solidFill>
                <a:latin typeface="Century Gothic"/>
                <a:cs typeface="Century Gothic"/>
              </a:rPr>
              <a:t>Verification</a:t>
            </a:r>
            <a:r>
              <a:rPr lang="en-US" sz="1500" spc="-90" dirty="0">
                <a:solidFill>
                  <a:srgbClr val="414546"/>
                </a:solidFill>
                <a:latin typeface="Century Gothic"/>
                <a:cs typeface="Century Gothic"/>
              </a:rPr>
              <a:t> </a:t>
            </a:r>
            <a:r>
              <a:rPr lang="en-US" sz="1500" spc="-10" dirty="0">
                <a:solidFill>
                  <a:srgbClr val="414546"/>
                </a:solidFill>
                <a:latin typeface="Century Gothic"/>
                <a:cs typeface="Century Gothic"/>
              </a:rPr>
              <a:t>toolkit</a:t>
            </a:r>
            <a:endParaRPr lang="en-US" sz="1500" dirty="0">
              <a:latin typeface="Century Gothic"/>
              <a:cs typeface="Century Gothic"/>
            </a:endParaRPr>
          </a:p>
          <a:p>
            <a:pPr marL="0" indent="0">
              <a:lnSpc>
                <a:spcPct val="100000"/>
              </a:lnSpc>
              <a:spcBef>
                <a:spcPts val="900"/>
              </a:spcBef>
              <a:buNone/>
            </a:pPr>
            <a:r>
              <a:rPr lang="en-US" sz="1500" dirty="0">
                <a:solidFill>
                  <a:srgbClr val="414546"/>
                </a:solidFill>
                <a:latin typeface="Century Gothic"/>
                <a:cs typeface="Century Gothic"/>
              </a:rPr>
              <a:t>and</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has</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successfully</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achieved</a:t>
            </a:r>
            <a:r>
              <a:rPr lang="en-US" sz="1500" spc="-65" dirty="0">
                <a:solidFill>
                  <a:srgbClr val="414546"/>
                </a:solidFill>
                <a:latin typeface="Century Gothic"/>
                <a:cs typeface="Century Gothic"/>
              </a:rPr>
              <a:t> </a:t>
            </a:r>
            <a:r>
              <a:rPr lang="en-US" sz="1500" dirty="0">
                <a:solidFill>
                  <a:srgbClr val="414546"/>
                </a:solidFill>
                <a:latin typeface="Century Gothic"/>
                <a:cs typeface="Century Gothic"/>
              </a:rPr>
              <a:t>a</a:t>
            </a:r>
            <a:r>
              <a:rPr lang="en-US" sz="1500" spc="-60" dirty="0">
                <a:solidFill>
                  <a:srgbClr val="414546"/>
                </a:solidFill>
                <a:latin typeface="Century Gothic"/>
                <a:cs typeface="Century Gothic"/>
              </a:rPr>
              <a:t> </a:t>
            </a:r>
            <a:r>
              <a:rPr lang="en-US" sz="1500" dirty="0">
                <a:solidFill>
                  <a:srgbClr val="414546"/>
                </a:solidFill>
                <a:latin typeface="Century Gothic"/>
                <a:cs typeface="Century Gothic"/>
              </a:rPr>
              <a:t>passing</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score</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on</a:t>
            </a:r>
            <a:r>
              <a:rPr lang="en-US" sz="1500" spc="-55" dirty="0">
                <a:solidFill>
                  <a:srgbClr val="414546"/>
                </a:solidFill>
                <a:latin typeface="Century Gothic"/>
                <a:cs typeface="Century Gothic"/>
              </a:rPr>
              <a:t> </a:t>
            </a:r>
            <a:r>
              <a:rPr lang="en-US" sz="1500" dirty="0">
                <a:solidFill>
                  <a:srgbClr val="414546"/>
                </a:solidFill>
                <a:latin typeface="Century Gothic"/>
                <a:cs typeface="Century Gothic"/>
              </a:rPr>
              <a:t>the</a:t>
            </a:r>
            <a:r>
              <a:rPr lang="en-US" sz="1500" spc="-45" dirty="0">
                <a:solidFill>
                  <a:srgbClr val="414546"/>
                </a:solidFill>
                <a:latin typeface="Century Gothic"/>
                <a:cs typeface="Century Gothic"/>
              </a:rPr>
              <a:t> </a:t>
            </a:r>
            <a:r>
              <a:rPr lang="en-US" sz="1500" dirty="0">
                <a:solidFill>
                  <a:srgbClr val="414546"/>
                </a:solidFill>
                <a:latin typeface="Century Gothic"/>
                <a:cs typeface="Century Gothic"/>
              </a:rPr>
              <a:t>IAEG</a:t>
            </a:r>
            <a:r>
              <a:rPr lang="en-US" sz="1500" spc="-75" dirty="0">
                <a:solidFill>
                  <a:srgbClr val="414546"/>
                </a:solidFill>
                <a:latin typeface="Century Gothic"/>
                <a:cs typeface="Century Gothic"/>
              </a:rPr>
              <a:t> </a:t>
            </a:r>
            <a:r>
              <a:rPr lang="en-US" sz="1500" dirty="0">
                <a:solidFill>
                  <a:srgbClr val="414546"/>
                </a:solidFill>
                <a:latin typeface="Century Gothic"/>
                <a:cs typeface="Century Gothic"/>
              </a:rPr>
              <a:t>EMS</a:t>
            </a:r>
            <a:r>
              <a:rPr lang="en-US" sz="1500" spc="-30" dirty="0">
                <a:solidFill>
                  <a:srgbClr val="414546"/>
                </a:solidFill>
                <a:latin typeface="Century Gothic"/>
                <a:cs typeface="Century Gothic"/>
              </a:rPr>
              <a:t> </a:t>
            </a:r>
            <a:r>
              <a:rPr lang="en-US" sz="1500" dirty="0">
                <a:solidFill>
                  <a:srgbClr val="414546"/>
                </a:solidFill>
                <a:latin typeface="Century Gothic"/>
                <a:cs typeface="Century Gothic"/>
              </a:rPr>
              <a:t>Maturity</a:t>
            </a:r>
            <a:r>
              <a:rPr lang="en-US" sz="1500" spc="-25" dirty="0">
                <a:solidFill>
                  <a:srgbClr val="414546"/>
                </a:solidFill>
                <a:latin typeface="Century Gothic"/>
                <a:cs typeface="Century Gothic"/>
              </a:rPr>
              <a:t> </a:t>
            </a:r>
            <a:r>
              <a:rPr lang="en-US" sz="1500" dirty="0">
                <a:solidFill>
                  <a:srgbClr val="414546"/>
                </a:solidFill>
                <a:latin typeface="Century Gothic"/>
                <a:cs typeface="Century Gothic"/>
              </a:rPr>
              <a:t>Framework</a:t>
            </a:r>
            <a:r>
              <a:rPr lang="en-US" sz="1500" spc="-5" dirty="0">
                <a:solidFill>
                  <a:srgbClr val="414546"/>
                </a:solidFill>
                <a:latin typeface="Century Gothic"/>
                <a:cs typeface="Century Gothic"/>
              </a:rPr>
              <a:t> </a:t>
            </a:r>
            <a:r>
              <a:rPr lang="en-US" sz="1500" spc="-10" dirty="0">
                <a:solidFill>
                  <a:srgbClr val="414546"/>
                </a:solidFill>
                <a:latin typeface="Century Gothic"/>
                <a:cs typeface="Century Gothic"/>
              </a:rPr>
              <a:t>Test.</a:t>
            </a:r>
            <a:endParaRPr lang="en-US" sz="15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4</a:t>
            </a:fld>
            <a:endParaRPr lang="en-US"/>
          </a:p>
        </p:txBody>
      </p:sp>
    </p:spTree>
    <p:extLst>
      <p:ext uri="{BB962C8B-B14F-4D97-AF65-F5344CB8AC3E}">
        <p14:creationId xmlns:p14="http://schemas.microsoft.com/office/powerpoint/2010/main" val="3391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EXAMPLES OF GLOBAL ACCREDITATION BODIES FOR AUDITOR TRAINING</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299085" indent="-287020">
              <a:lnSpc>
                <a:spcPct val="100000"/>
              </a:lnSpc>
              <a:spcBef>
                <a:spcPts val="915"/>
              </a:spcBef>
              <a:spcAft>
                <a:spcPts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2"/>
              </a:rPr>
              <a:t>www.quality.org/</a:t>
            </a:r>
            <a:r>
              <a:rPr lang="en-US" sz="1800" spc="-10" dirty="0">
                <a:solidFill>
                  <a:srgbClr val="414546"/>
                </a:solidFill>
                <a:latin typeface="Century Gothic"/>
                <a:cs typeface="Century Gothic"/>
                <a:hlinkClick r:id="rId2"/>
              </a:rPr>
              <a:t>)</a:t>
            </a:r>
            <a:r>
              <a:rPr lang="en-US" sz="1800" spc="-20" dirty="0">
                <a:solidFill>
                  <a:srgbClr val="414546"/>
                </a:solidFill>
                <a:latin typeface="Century Gothic"/>
                <a:cs typeface="Century Gothic"/>
              </a:rPr>
              <a:t> </a:t>
            </a:r>
            <a:r>
              <a:rPr lang="en-US" sz="1800" dirty="0">
                <a:solidFill>
                  <a:srgbClr val="414546"/>
                </a:solidFill>
                <a:latin typeface="Century Gothic"/>
                <a:cs typeface="Century Gothic"/>
              </a:rPr>
              <a:t>or</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3"/>
              </a:rPr>
              <a:t>www.iema.net/</a:t>
            </a:r>
            <a:r>
              <a:rPr lang="en-US" sz="1800" spc="-10" dirty="0">
                <a:solidFill>
                  <a:srgbClr val="414546"/>
                </a:solidFill>
                <a:latin typeface="Century Gothic"/>
                <a:cs typeface="Century Gothic"/>
                <a:hlinkClick r:id="rId3"/>
              </a:rPr>
              <a:t>)</a:t>
            </a:r>
            <a:endParaRPr lang="en-US" sz="1800" dirty="0">
              <a:latin typeface="Century Gothic"/>
              <a:cs typeface="Century Gothic"/>
            </a:endParaRPr>
          </a:p>
          <a:p>
            <a:pPr marL="299085" indent="-287020">
              <a:lnSpc>
                <a:spcPct val="100000"/>
              </a:lnSpc>
              <a:spcBef>
                <a:spcPts val="805"/>
              </a:spcBef>
              <a:spcAft>
                <a:spcPts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ts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a:t>
            </a:r>
            <a:r>
              <a:rPr lang="en-US" sz="1800" u="sng" spc="-10" dirty="0">
                <a:solidFill>
                  <a:srgbClr val="0562C1"/>
                </a:solidFill>
                <a:uFill>
                  <a:solidFill>
                    <a:srgbClr val="0562C1"/>
                  </a:solidFill>
                </a:uFill>
                <a:latin typeface="Century Gothic"/>
                <a:cs typeface="Century Gothic"/>
                <a:hlinkClick r:id="rId4"/>
              </a:rPr>
              <a:t>www.bsigroup.com/</a:t>
            </a:r>
            <a:r>
              <a:rPr lang="en-US" sz="1800" spc="-10" dirty="0">
                <a:solidFill>
                  <a:srgbClr val="414546"/>
                </a:solidFill>
                <a:latin typeface="Century Gothic"/>
                <a:cs typeface="Century Gothic"/>
                <a:hlinkClick r:id="rId4"/>
              </a:rPr>
              <a:t>)</a:t>
            </a:r>
            <a:endParaRPr lang="en-US" sz="1800" dirty="0">
              <a:latin typeface="Century Gothic"/>
              <a:cs typeface="Century Gothic"/>
            </a:endParaRPr>
          </a:p>
          <a:p>
            <a:pPr marL="299085" marR="5080" indent="-287020">
              <a:lnSpc>
                <a:spcPts val="1730"/>
              </a:lnSpc>
              <a:spcBef>
                <a:spcPts val="1019"/>
              </a:spcBef>
              <a:spcAft>
                <a:spcPts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dirty="0" err="1">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and</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85"/>
              </a:spcBef>
              <a:spcAft>
                <a:spcPts val="0"/>
              </a:spcAft>
              <a:buNone/>
            </a:pPr>
            <a:r>
              <a:rPr lang="en-US" sz="1800" dirty="0">
                <a:solidFill>
                  <a:srgbClr val="414546"/>
                </a:solidFill>
                <a:latin typeface="Century Gothic"/>
                <a:cs typeface="Century Gothic"/>
              </a:rPr>
              <a:t>See</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list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on</a:t>
            </a:r>
            <a:r>
              <a:rPr lang="en-US" sz="1800" spc="-4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5"/>
              </a:rPr>
              <a:t>www.IAF.nu</a:t>
            </a:r>
            <a:r>
              <a:rPr lang="en-US" sz="1800" spc="10" dirty="0">
                <a:solidFill>
                  <a:srgbClr val="0562C1"/>
                </a:solidFill>
                <a:latin typeface="Century Gothic"/>
                <a:cs typeface="Century Gothic"/>
              </a:rPr>
              <a:t> </a:t>
            </a:r>
            <a:r>
              <a:rPr lang="en-US" sz="1800" dirty="0">
                <a:solidFill>
                  <a:srgbClr val="414546"/>
                </a:solidFill>
                <a:latin typeface="Century Gothic"/>
                <a:cs typeface="Century Gothic"/>
              </a:rPr>
              <a:t>for</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accreditation</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bodies</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by</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country</a:t>
            </a:r>
            <a:endParaRPr lang="en-US" sz="1800" dirty="0">
              <a:latin typeface="Century Gothic"/>
              <a:cs typeface="Century Gothic"/>
            </a:endParaRPr>
          </a:p>
          <a:p>
            <a:pPr marL="0" indent="0">
              <a:lnSpc>
                <a:spcPct val="100000"/>
              </a:lnSpc>
              <a:spcAft>
                <a:spcPts val="0"/>
              </a:spcAft>
              <a:buNone/>
            </a:pPr>
            <a:endParaRPr lang="en-US" sz="1800" dirty="0">
              <a:latin typeface="Century Gothic"/>
              <a:cs typeface="Century Gothic"/>
            </a:endParaRPr>
          </a:p>
          <a:p>
            <a:pPr marL="0" indent="0">
              <a:lnSpc>
                <a:spcPct val="100000"/>
              </a:lnSpc>
              <a:spcBef>
                <a:spcPts val="1195"/>
              </a:spcBef>
              <a:spcAft>
                <a:spcPts val="0"/>
              </a:spcAft>
              <a:buNone/>
            </a:pPr>
            <a:r>
              <a:rPr lang="en-US" sz="1800" dirty="0">
                <a:solidFill>
                  <a:srgbClr val="414546"/>
                </a:solidFill>
                <a:latin typeface="Century Gothic"/>
                <a:cs typeface="Century Gothic"/>
              </a:rPr>
              <a:t>Note:</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To</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request</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updates</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to</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above</a:t>
            </a:r>
            <a:r>
              <a:rPr lang="en-US" sz="1800" spc="-80" dirty="0">
                <a:solidFill>
                  <a:srgbClr val="414546"/>
                </a:solidFill>
                <a:latin typeface="Century Gothic"/>
                <a:cs typeface="Century Gothic"/>
              </a:rPr>
              <a:t> </a:t>
            </a:r>
            <a:r>
              <a:rPr lang="en-US" sz="1800" dirty="0">
                <a:solidFill>
                  <a:srgbClr val="414546"/>
                </a:solidFill>
                <a:latin typeface="Century Gothic"/>
                <a:cs typeface="Century Gothic"/>
              </a:rPr>
              <a:t>list,</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please</a:t>
            </a:r>
            <a:r>
              <a:rPr lang="en-US" sz="1800" spc="-65" dirty="0">
                <a:solidFill>
                  <a:srgbClr val="414546"/>
                </a:solidFill>
                <a:latin typeface="Century Gothic"/>
                <a:cs typeface="Century Gothic"/>
              </a:rPr>
              <a:t> </a:t>
            </a:r>
            <a:r>
              <a:rPr lang="en-US" sz="1800" dirty="0">
                <a:solidFill>
                  <a:srgbClr val="414546"/>
                </a:solidFill>
                <a:latin typeface="Century Gothic"/>
                <a:cs typeface="Century Gothic"/>
              </a:rPr>
              <a:t>contact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IAEG:</a:t>
            </a:r>
            <a:r>
              <a:rPr lang="en-US" sz="1800" spc="-70"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hlinkClick r:id="rId6"/>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5</a:t>
            </a:fld>
            <a:endParaRPr lang="en-US"/>
          </a:p>
        </p:txBody>
      </p:sp>
    </p:spTree>
    <p:extLst>
      <p:ext uri="{BB962C8B-B14F-4D97-AF65-F5344CB8AC3E}">
        <p14:creationId xmlns:p14="http://schemas.microsoft.com/office/powerpoint/2010/main" val="40478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L="0" indent="0">
              <a:lnSpc>
                <a:spcPct val="100000"/>
              </a:lnSpc>
              <a:spcBef>
                <a:spcPts val="95"/>
              </a:spcBef>
              <a:spcAft>
                <a:spcPts val="0"/>
              </a:spcAft>
              <a:buNone/>
            </a:pPr>
            <a:r>
              <a:rPr lang="en-US" sz="1500" b="1" spc="-10" dirty="0">
                <a:solidFill>
                  <a:srgbClr val="414546"/>
                </a:solidFill>
                <a:latin typeface="Century Gothic"/>
                <a:cs typeface="Century Gothic"/>
              </a:rPr>
              <a:t>DISCLAIMER</a:t>
            </a:r>
            <a:endParaRPr lang="en-US" sz="1500" dirty="0">
              <a:latin typeface="Century Gothic"/>
              <a:cs typeface="Century Gothic"/>
            </a:endParaRPr>
          </a:p>
          <a:p>
            <a:pPr>
              <a:lnSpc>
                <a:spcPct val="100000"/>
              </a:lnSpc>
              <a:spcAft>
                <a:spcPts val="0"/>
              </a:spcAft>
            </a:pPr>
            <a:endParaRPr lang="en-US" sz="1500" dirty="0">
              <a:latin typeface="Century Gothic"/>
              <a:cs typeface="Century Gothic"/>
            </a:endParaRPr>
          </a:p>
          <a:p>
            <a:pPr marL="0" marR="55244" indent="0">
              <a:spcAft>
                <a:spcPts val="0"/>
              </a:spcAft>
              <a:buNone/>
            </a:pPr>
            <a:r>
              <a:rPr lang="en-US" sz="1500" dirty="0"/>
              <a:t>THIS PROGRAM AND RELATED MATERIALS (COLLECTIVELY, THE “PROGRAM”) IS PROVIDED BY INTERNATIONAL AEROSPACE ENVIRONMENTAL GROUP, INC. (“IAEG”) FOR INFORMATIONAL PURPOSES ONLY. ANY INACCURACY OR OMISSION IS NOT THE RESPONSIBILITY OF IAEG. DETERMINATION OF WHETHER AND/OR HOW TO USE ALL OR ANY PORTION OF THE PROGRAM IS TO BE MADE IN YOUR SOLE AND ABSOLUTE DISCRETION. PRIOR TO USING THE PROGRAM, YOU SHOULD REVIEW IT WITH YOUR OWN LEGAL COUNSEL. NO PART OF THE PROGRAM CONSTITUTES LEGAL ADVICE. USE OF THE PROGRAM IS VOLUNTARY. IAEG DOES NOT MAKE ANY REPRESENTATIONS OR WARRANTIES WITH RESPECT TO THE PROGRAM. IAEG HEREBY DISCLAIMS ALL WARRANTIES OF ANY NATURE, EXPRESS, IMPLIED OR OTHERWISE, OR ARISING FROM TRADE OR CUSTOM, INCLUDING, WITHOUT LIMITATION, ANY IMPLIED WARRANTIES OF MERCHANTABILITY, NONINFRINGEMENT, QUALITY, TITLE, FITNESS FOR A PARTICULAR PURPOSE, COMPLETENESS OR ACCURACY. TO THE FULLEST EXTENT PERMITTED BY APPLICABLE LAWS, IAEG SHALL NOT BE LIABLE FOR ANY LOSSES, EXPENSES OR DAMAGES OF ANY NATURE, INCLUDING, WITHOUT LIMITATION, SPECIAL, INCIDENTAL, PUNITIVE, DIRECT, INDIRECT OR CONSEQUENTIAL DAMAGES OR LOST INCOME OR PROFITS, RESULTING FROM OR ARISING OUT OF A COMPANY’S OR INDIVIDUAL’S USE OF THE PROGRAM, WHETHER ARISING IN TORT, CONTRACT, STATUTE, OR OTHERWISE, EVEN IF ADVISED OF THE POSSIBILITY OF SUCH DAMAGES</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pPr/>
              <a:t>6</a:t>
            </a:fld>
            <a:endParaRPr lang="en-US"/>
          </a:p>
        </p:txBody>
      </p:sp>
    </p:spTree>
    <p:extLst>
      <p:ext uri="{BB962C8B-B14F-4D97-AF65-F5344CB8AC3E}">
        <p14:creationId xmlns:p14="http://schemas.microsoft.com/office/powerpoint/2010/main" val="3441755818"/>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customXml/itemProps2.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459A4B-FC3F-47D1-943E-67715AC87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{80F073ED-79E3-C64F-9B27-677A8A759918}tf16401378</Template>
  <TotalTime>34</TotalTime>
  <Words>904</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IAEG EMS Maturity Framework - Verification</vt:lpstr>
      <vt:lpstr>INTRODUCTION</vt:lpstr>
      <vt:lpstr>SELF ASSESSOR (FOUNDATIONAL)</vt:lpstr>
      <vt:lpstr>EXTERNAL AUDITOR QUALIFICATION (ADVANCED AND LEADING)</vt:lpstr>
      <vt:lpstr>EXAMPLES OF GLOBAL ACCREDITATION BODIES FOR AUDITOR TRAINING</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Amanda Myers</cp:lastModifiedBy>
  <cp:revision>38</cp:revision>
  <dcterms:created xsi:type="dcterms:W3CDTF">2022-09-20T13:46:57Z</dcterms:created>
  <dcterms:modified xsi:type="dcterms:W3CDTF">2023-10-20T13:49:19Z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28a332aa-0304-4522-991f-a26f4df4ccbf</vt:lpwstr>
  </property>
  <property fmtid="{D5CDD505-2E9C-101B-9397-08002B2CF9AE}" pid="3" name="MSIP_Label_4447dd6a-a4a1-440b-a6a3-9124ef1ee017_Enabled">
    <vt:lpwstr>true</vt:lpwstr>
  </property>
  <property fmtid="{D5CDD505-2E9C-101B-9397-08002B2CF9AE}" pid="4" name="MSIP_Label_4447dd6a-a4a1-440b-a6a3-9124ef1ee017_SetDate">
    <vt:lpwstr>2022-10-18T18:51:19Z</vt:lpwstr>
  </property>
  <property fmtid="{D5CDD505-2E9C-101B-9397-08002B2CF9AE}" pid="5" name="MSIP_Label_4447dd6a-a4a1-440b-a6a3-9124ef1ee017_Method">
    <vt:lpwstr>Privileged</vt:lpwstr>
  </property>
  <property fmtid="{D5CDD505-2E9C-101B-9397-08002B2CF9AE}" pid="6" name="MSIP_Label_4447dd6a-a4a1-440b-a6a3-9124ef1ee017_Name">
    <vt:lpwstr>NO TECH DATA</vt:lpwstr>
  </property>
  <property fmtid="{D5CDD505-2E9C-101B-9397-08002B2CF9AE}" pid="7" name="MSIP_Label_4447dd6a-a4a1-440b-a6a3-9124ef1ee017_SiteId">
    <vt:lpwstr>7a18110d-ef9b-4274-acef-e62ab0fe28ed</vt:lpwstr>
  </property>
  <property fmtid="{D5CDD505-2E9C-101B-9397-08002B2CF9AE}" pid="8" name="MSIP_Label_4447dd6a-a4a1-440b-a6a3-9124ef1ee017_ActionId">
    <vt:lpwstr>0b5becc6-0725-449e-9699-4fef9554239a</vt:lpwstr>
  </property>
  <property fmtid="{D5CDD505-2E9C-101B-9397-08002B2CF9AE}" pid="9" name="MSIP_Label_4447dd6a-a4a1-440b-a6a3-9124ef1ee017_ContentBits">
    <vt:lpwstr>0</vt:lpwstr>
  </property>
  <property fmtid="{D5CDD505-2E9C-101B-9397-08002B2CF9AE}" pid="10" name="ContentTypeId">
    <vt:lpwstr>0x0101009AF2FD1C925A454BAF8E0B1589606838</vt:lpwstr>
  </property>
  <property fmtid="{D5CDD505-2E9C-101B-9397-08002B2CF9AE}" pid="11" name="MediaServiceImageTags">
    <vt:lpwstr/>
  </property>
</Properties>
</file>