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5"/>
  </p:notesMasterIdLst>
  <p:sldIdLst>
    <p:sldId id="258" r:id="rId3"/>
    <p:sldId id="274" r:id="rId4"/>
    <p:sldId id="275" r:id="rId5"/>
    <p:sldId id="259" r:id="rId6"/>
    <p:sldId id="260" r:id="rId7"/>
    <p:sldId id="261" r:id="rId8"/>
    <p:sldId id="262" r:id="rId9"/>
    <p:sldId id="272" r:id="rId10"/>
    <p:sldId id="263" r:id="rId11"/>
    <p:sldId id="277" r:id="rId12"/>
    <p:sldId id="264" r:id="rId13"/>
    <p:sldId id="265" r:id="rId14"/>
    <p:sldId id="268" r:id="rId15"/>
    <p:sldId id="273" r:id="rId16"/>
    <p:sldId id="276" r:id="rId17"/>
    <p:sldId id="269" r:id="rId18"/>
    <p:sldId id="271" r:id="rId19"/>
    <p:sldId id="267"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23" autoAdjust="0"/>
  </p:normalViewPr>
  <p:slideViewPr>
    <p:cSldViewPr snapToGrid="0">
      <p:cViewPr varScale="1">
        <p:scale>
          <a:sx n="100" d="100"/>
          <a:sy n="100" d="100"/>
        </p:scale>
        <p:origin x="9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C3455-2FC4-46E9-94FB-676D2D857D9E}"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1E0F0-DC34-416B-9C09-3F258AF55A5A}" type="slidenum">
              <a:rPr lang="en-US" smtClean="0"/>
              <a:t>‹#›</a:t>
            </a:fld>
            <a:endParaRPr lang="en-US"/>
          </a:p>
        </p:txBody>
      </p:sp>
    </p:spTree>
    <p:extLst>
      <p:ext uri="{BB962C8B-B14F-4D97-AF65-F5344CB8AC3E}">
        <p14:creationId xmlns:p14="http://schemas.microsoft.com/office/powerpoint/2010/main" val="131240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FF0000"/>
                </a:solidFill>
                <a:latin typeface="Arial" pitchFamily="34" charset="0"/>
                <a:cs typeface="Arial" pitchFamily="34" charset="0"/>
              </a:rPr>
              <a:t>2 of 2 above</a:t>
            </a:r>
          </a:p>
          <a:p>
            <a:endParaRPr lang="en-US" dirty="0"/>
          </a:p>
        </p:txBody>
      </p:sp>
      <p:sp>
        <p:nvSpPr>
          <p:cNvPr id="4" name="Slide Number Placeholder 3"/>
          <p:cNvSpPr>
            <a:spLocks noGrp="1"/>
          </p:cNvSpPr>
          <p:nvPr>
            <p:ph type="sldNum" sz="quarter" idx="10"/>
          </p:nvPr>
        </p:nvSpPr>
        <p:spPr/>
        <p:txBody>
          <a:bodyPr/>
          <a:lstStyle/>
          <a:p>
            <a:fld id="{85E4B612-FEEF-400B-AED1-EBC8E8A16CA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4498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PG&amp;S, CG large</a:t>
            </a:r>
            <a:r>
              <a:rPr lang="en-US" baseline="0" dirty="0"/>
              <a:t> material categories with significant impact to overall S3 inventory. Categories in yellow are outside the scope of articles of association of IAEG- no guidance provided.</a:t>
            </a:r>
            <a:endParaRPr lang="en-US" dirty="0"/>
          </a:p>
        </p:txBody>
      </p:sp>
      <p:sp>
        <p:nvSpPr>
          <p:cNvPr id="4" name="Slide Number Placeholder 3"/>
          <p:cNvSpPr>
            <a:spLocks noGrp="1"/>
          </p:cNvSpPr>
          <p:nvPr>
            <p:ph type="sldNum" sz="quarter" idx="10"/>
          </p:nvPr>
        </p:nvSpPr>
        <p:spPr/>
        <p:txBody>
          <a:bodyPr/>
          <a:lstStyle/>
          <a:p>
            <a:fld id="{C9A1E0F0-DC34-416B-9C09-3F258AF55A5A}" type="slidenum">
              <a:rPr lang="en-US" smtClean="0"/>
              <a:t>5</a:t>
            </a:fld>
            <a:endParaRPr lang="en-US"/>
          </a:p>
        </p:txBody>
      </p:sp>
    </p:spTree>
    <p:extLst>
      <p:ext uri="{BB962C8B-B14F-4D97-AF65-F5344CB8AC3E}">
        <p14:creationId xmlns:p14="http://schemas.microsoft.com/office/powerpoint/2010/main" val="32461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 organizes groups of general product types purchased by aerospace companies, and associated categories within each group to allow users</a:t>
            </a:r>
            <a:r>
              <a:rPr lang="en-US" sz="1200" kern="1200" baseline="0" dirty="0">
                <a:solidFill>
                  <a:schemeClr val="tx1"/>
                </a:solidFill>
                <a:effectLst/>
                <a:latin typeface="+mn-lt"/>
                <a:ea typeface="+mn-ea"/>
                <a:cs typeface="+mn-cs"/>
              </a:rPr>
              <a:t> to simply select the spend based or mass based emission factors applicable to each Group/category/emission factor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Purchased </a:t>
            </a:r>
            <a:r>
              <a:rPr lang="en-US" sz="1200" kern="1200" dirty="0">
                <a:solidFill>
                  <a:schemeClr val="tx1"/>
                </a:solidFill>
                <a:effectLst/>
                <a:latin typeface="+mn-lt"/>
                <a:ea typeface="+mn-ea"/>
                <a:cs typeface="+mn-cs"/>
              </a:rPr>
              <a:t>goods and services are classified into 16 categories relevant to the aerospace and defense industry value chain, organized into 4 general groups. The categories are the same across all 3 approaches of this methodology, but the granularity and type of EF in each category vary between approaches.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1E0F0-DC34-416B-9C09-3F258AF55A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783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grpSp>
        <p:nvGrpSpPr>
          <p:cNvPr id="2" name="Group 1"/>
          <p:cNvGrpSpPr/>
          <p:nvPr userDrawn="1"/>
        </p:nvGrpSpPr>
        <p:grpSpPr>
          <a:xfrm>
            <a:off x="-91988" y="-74140"/>
            <a:ext cx="12436387" cy="6995468"/>
            <a:chOff x="-91988" y="-74140"/>
            <a:chExt cx="12436387" cy="6995468"/>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88" y="-74140"/>
              <a:ext cx="12436387" cy="699546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8" y="5591432"/>
              <a:ext cx="3048000" cy="969818"/>
            </a:xfrm>
            <a:prstGeom prst="rect">
              <a:avLst/>
            </a:prstGeom>
          </p:spPr>
        </p:pic>
      </p:grpSp>
      <p:sp>
        <p:nvSpPr>
          <p:cNvPr id="8" name="Text Placeholder 7"/>
          <p:cNvSpPr>
            <a:spLocks noGrp="1"/>
          </p:cNvSpPr>
          <p:nvPr>
            <p:ph type="body" sz="quarter" idx="10"/>
          </p:nvPr>
        </p:nvSpPr>
        <p:spPr>
          <a:xfrm>
            <a:off x="442913" y="926060"/>
            <a:ext cx="10619828" cy="707868"/>
          </a:xfrm>
        </p:spPr>
        <p:txBody>
          <a:bodyPr>
            <a:noAutofit/>
          </a:bodyPr>
          <a:lstStyle>
            <a:lvl1pPr>
              <a:spcBef>
                <a:spcPts val="0"/>
              </a:spcBef>
              <a:defRPr sz="4800" baseline="0">
                <a:solidFill>
                  <a:schemeClr val="bg1"/>
                </a:solidFill>
                <a:latin typeface="century gothic" charset="0"/>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a:t>
            </a:r>
          </a:p>
        </p:txBody>
      </p:sp>
      <p:sp>
        <p:nvSpPr>
          <p:cNvPr id="10" name="Text Placeholder 9"/>
          <p:cNvSpPr>
            <a:spLocks noGrp="1"/>
          </p:cNvSpPr>
          <p:nvPr>
            <p:ph type="body" sz="quarter" idx="11"/>
          </p:nvPr>
        </p:nvSpPr>
        <p:spPr>
          <a:xfrm>
            <a:off x="458788" y="1914188"/>
            <a:ext cx="7329487" cy="1323688"/>
          </a:xfrm>
        </p:spPr>
        <p:txBody>
          <a:bodyPr>
            <a:noAutofit/>
          </a:bodyPr>
          <a:lstStyle>
            <a:lvl1pPr>
              <a:defRPr sz="2800" cap="none" baseline="0">
                <a:solidFill>
                  <a:schemeClr val="bg1"/>
                </a:solidFill>
                <a:latin typeface="century gothic" charset="0"/>
              </a:defRPr>
            </a:lvl1pPr>
            <a:lvl2pPr>
              <a:defRPr sz="2800" baseline="0">
                <a:solidFill>
                  <a:schemeClr val="bg1"/>
                </a:solidFill>
                <a:latin typeface="century gothic" charset="0"/>
              </a:defRPr>
            </a:lvl2pPr>
            <a:lvl3pPr>
              <a:defRPr sz="2800" baseline="0">
                <a:solidFill>
                  <a:schemeClr val="bg1"/>
                </a:solidFill>
                <a:latin typeface="century gothic" charset="0"/>
              </a:defRPr>
            </a:lvl3pPr>
            <a:lvl4pPr>
              <a:defRPr sz="2800" baseline="0">
                <a:solidFill>
                  <a:schemeClr val="bg1"/>
                </a:solidFill>
                <a:latin typeface="century gothic" charset="0"/>
              </a:defRPr>
            </a:lvl4pPr>
            <a:lvl5pPr>
              <a:defRPr sz="2800" baseline="0">
                <a:solidFill>
                  <a:schemeClr val="bg1"/>
                </a:solidFill>
                <a:latin typeface="century gothic" charset="0"/>
              </a:defRPr>
            </a:lvl5pPr>
          </a:lstStyle>
          <a:p>
            <a:pPr lvl="0"/>
            <a:r>
              <a:rPr lang="en-US" dirty="0"/>
              <a:t>Click to edit Master text style</a:t>
            </a:r>
          </a:p>
        </p:txBody>
      </p:sp>
      <p:sp>
        <p:nvSpPr>
          <p:cNvPr id="12" name="Text Placeholder 11"/>
          <p:cNvSpPr>
            <a:spLocks noGrp="1"/>
          </p:cNvSpPr>
          <p:nvPr>
            <p:ph type="body" sz="quarter" idx="12"/>
          </p:nvPr>
        </p:nvSpPr>
        <p:spPr>
          <a:xfrm>
            <a:off x="457903" y="4332132"/>
            <a:ext cx="6872287" cy="1004366"/>
          </a:xfrm>
        </p:spPr>
        <p:txBody>
          <a:bodyPr>
            <a:noAutofit/>
          </a:bodyPr>
          <a:lstStyle>
            <a:lvl1pPr>
              <a:lnSpc>
                <a:spcPct val="100000"/>
              </a:lnSpc>
              <a:defRPr sz="2000" b="0" i="0" cap="all" baseline="0">
                <a:solidFill>
                  <a:schemeClr val="accent5"/>
                </a:solidFill>
                <a:latin typeface="century gothic" charset="0"/>
              </a:defRPr>
            </a:lvl1pPr>
            <a:lvl2pPr>
              <a:lnSpc>
                <a:spcPct val="100000"/>
              </a:lnSpc>
              <a:defRPr sz="2000" b="0" i="0" cap="all" baseline="0">
                <a:solidFill>
                  <a:schemeClr val="accent5"/>
                </a:solidFill>
                <a:latin typeface="century gothic" charset="0"/>
              </a:defRPr>
            </a:lvl2pPr>
            <a:lvl3pPr>
              <a:lnSpc>
                <a:spcPct val="100000"/>
              </a:lnSpc>
              <a:defRPr sz="2000" b="0" i="0" cap="all" baseline="0">
                <a:solidFill>
                  <a:schemeClr val="accent5"/>
                </a:solidFill>
                <a:latin typeface="century gothic" charset="0"/>
              </a:defRPr>
            </a:lvl3pPr>
            <a:lvl4pPr>
              <a:lnSpc>
                <a:spcPct val="100000"/>
              </a:lnSpc>
              <a:defRPr sz="2000" b="0" i="0" cap="all" baseline="0">
                <a:solidFill>
                  <a:schemeClr val="accent5"/>
                </a:solidFill>
                <a:latin typeface="century gothic" charset="0"/>
              </a:defRPr>
            </a:lvl4pPr>
            <a:lvl5pPr>
              <a:lnSpc>
                <a:spcPct val="100000"/>
              </a:lnSpc>
              <a:defRPr sz="2000" b="0" i="0" cap="all" baseline="0">
                <a:solidFill>
                  <a:schemeClr val="accent5"/>
                </a:solidFill>
                <a:latin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bg1"/>
                </a:solidFill>
              </a:rPr>
              <a:t>© 2018 IAEG</a:t>
            </a:r>
            <a:r>
              <a:rPr lang="sk-SK" sz="900" baseline="30000" dirty="0">
                <a:solidFill>
                  <a:schemeClr val="bg1"/>
                </a:solidFill>
              </a:rPr>
              <a:t>®</a:t>
            </a:r>
          </a:p>
        </p:txBody>
      </p:sp>
    </p:spTree>
    <p:extLst>
      <p:ext uri="{BB962C8B-B14F-4D97-AF65-F5344CB8AC3E}">
        <p14:creationId xmlns:p14="http://schemas.microsoft.com/office/powerpoint/2010/main" val="144282186"/>
      </p:ext>
    </p:extLst>
  </p:cSld>
  <p:clrMapOvr>
    <a:masterClrMapping/>
  </p:clrMapOvr>
  <p:extLst>
    <p:ext uri="{DCECCB84-F9BA-43D5-87BE-67443E8EF086}">
      <p15:sldGuideLst xmlns:p15="http://schemas.microsoft.com/office/powerpoint/2012/main">
        <p15:guide id="1" orient="horz" pos="1253">
          <p15:clr>
            <a:srgbClr val="FBAE40"/>
          </p15:clr>
        </p15:guide>
        <p15:guide id="4" orient="horz" pos="2001">
          <p15:clr>
            <a:srgbClr val="FBAE40"/>
          </p15:clr>
        </p15:guide>
        <p15:guide id="5" orient="horz" pos="2795">
          <p15:clr>
            <a:srgbClr val="FBAE40"/>
          </p15:clr>
        </p15:guide>
        <p15:guide id="6" orient="horz" pos="3135">
          <p15:clr>
            <a:srgbClr val="FBAE40"/>
          </p15:clr>
        </p15:guide>
        <p15:guide id="7" orient="horz" pos="958">
          <p15:clr>
            <a:srgbClr val="FBAE40"/>
          </p15:clr>
        </p15:guide>
        <p15:guide id="8" orient="horz" pos="640">
          <p15:clr>
            <a:srgbClr val="FBAE40"/>
          </p15:clr>
        </p15:guide>
        <p15:guide id="9" pos="279">
          <p15:clr>
            <a:srgbClr val="FBAE40"/>
          </p15:clr>
        </p15:guide>
        <p15:guide id="10" pos="4611">
          <p15:clr>
            <a:srgbClr val="FBAE40"/>
          </p15:clr>
        </p15:guide>
        <p15:guide id="11" pos="4906">
          <p15:clr>
            <a:srgbClr val="FBAE40"/>
          </p15:clr>
        </p15:guide>
        <p15:guide id="12" pos="3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grpSp>
        <p:nvGrpSpPr>
          <p:cNvPr id="2" name="Group 1"/>
          <p:cNvGrpSpPr/>
          <p:nvPr userDrawn="1"/>
        </p:nvGrpSpPr>
        <p:grpSpPr>
          <a:xfrm>
            <a:off x="-91988" y="-74140"/>
            <a:ext cx="12436387" cy="6995468"/>
            <a:chOff x="-91988" y="-74140"/>
            <a:chExt cx="12436387" cy="6995468"/>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88" y="-74140"/>
              <a:ext cx="12436387" cy="699546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8" y="5591432"/>
              <a:ext cx="3048000" cy="969818"/>
            </a:xfrm>
            <a:prstGeom prst="rect">
              <a:avLst/>
            </a:prstGeom>
          </p:spPr>
        </p:pic>
      </p:grpSp>
      <p:sp>
        <p:nvSpPr>
          <p:cNvPr id="8" name="Text Placeholder 7"/>
          <p:cNvSpPr>
            <a:spLocks noGrp="1"/>
          </p:cNvSpPr>
          <p:nvPr>
            <p:ph type="body" sz="quarter" idx="10"/>
          </p:nvPr>
        </p:nvSpPr>
        <p:spPr>
          <a:xfrm>
            <a:off x="442913" y="926060"/>
            <a:ext cx="10619828" cy="707868"/>
          </a:xfrm>
        </p:spPr>
        <p:txBody>
          <a:bodyPr>
            <a:noAutofit/>
          </a:bodyPr>
          <a:lstStyle>
            <a:lvl1pPr>
              <a:spcBef>
                <a:spcPts val="0"/>
              </a:spcBef>
              <a:defRPr sz="4800" baseline="0">
                <a:solidFill>
                  <a:schemeClr val="bg1"/>
                </a:solidFill>
                <a:latin typeface="century gothic" charset="0"/>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a:t>
            </a:r>
          </a:p>
        </p:txBody>
      </p:sp>
      <p:sp>
        <p:nvSpPr>
          <p:cNvPr id="10" name="Text Placeholder 9"/>
          <p:cNvSpPr>
            <a:spLocks noGrp="1"/>
          </p:cNvSpPr>
          <p:nvPr>
            <p:ph type="body" sz="quarter" idx="11"/>
          </p:nvPr>
        </p:nvSpPr>
        <p:spPr>
          <a:xfrm>
            <a:off x="458788" y="1914188"/>
            <a:ext cx="7329487" cy="1323688"/>
          </a:xfrm>
        </p:spPr>
        <p:txBody>
          <a:bodyPr>
            <a:noAutofit/>
          </a:bodyPr>
          <a:lstStyle>
            <a:lvl1pPr>
              <a:defRPr sz="2800" cap="none" baseline="0">
                <a:solidFill>
                  <a:schemeClr val="bg1"/>
                </a:solidFill>
                <a:latin typeface="century gothic" charset="0"/>
              </a:defRPr>
            </a:lvl1pPr>
            <a:lvl2pPr>
              <a:defRPr sz="2800" baseline="0">
                <a:solidFill>
                  <a:schemeClr val="bg1"/>
                </a:solidFill>
                <a:latin typeface="century gothic" charset="0"/>
              </a:defRPr>
            </a:lvl2pPr>
            <a:lvl3pPr>
              <a:defRPr sz="2800" baseline="0">
                <a:solidFill>
                  <a:schemeClr val="bg1"/>
                </a:solidFill>
                <a:latin typeface="century gothic" charset="0"/>
              </a:defRPr>
            </a:lvl3pPr>
            <a:lvl4pPr>
              <a:defRPr sz="2800" baseline="0">
                <a:solidFill>
                  <a:schemeClr val="bg1"/>
                </a:solidFill>
                <a:latin typeface="century gothic" charset="0"/>
              </a:defRPr>
            </a:lvl4pPr>
            <a:lvl5pPr>
              <a:defRPr sz="2800" baseline="0">
                <a:solidFill>
                  <a:schemeClr val="bg1"/>
                </a:solidFill>
                <a:latin typeface="century gothic" charset="0"/>
              </a:defRPr>
            </a:lvl5pPr>
          </a:lstStyle>
          <a:p>
            <a:pPr lvl="0"/>
            <a:r>
              <a:rPr lang="en-US" dirty="0"/>
              <a:t>Click to edit Master text style</a:t>
            </a:r>
          </a:p>
        </p:txBody>
      </p:sp>
      <p:sp>
        <p:nvSpPr>
          <p:cNvPr id="12" name="Text Placeholder 11"/>
          <p:cNvSpPr>
            <a:spLocks noGrp="1"/>
          </p:cNvSpPr>
          <p:nvPr>
            <p:ph type="body" sz="quarter" idx="12"/>
          </p:nvPr>
        </p:nvSpPr>
        <p:spPr>
          <a:xfrm>
            <a:off x="457903" y="4332132"/>
            <a:ext cx="6872287" cy="1004366"/>
          </a:xfrm>
        </p:spPr>
        <p:txBody>
          <a:bodyPr>
            <a:noAutofit/>
          </a:bodyPr>
          <a:lstStyle>
            <a:lvl1pPr>
              <a:lnSpc>
                <a:spcPct val="100000"/>
              </a:lnSpc>
              <a:defRPr sz="2000" b="0" i="0" cap="all" baseline="0">
                <a:solidFill>
                  <a:schemeClr val="accent5"/>
                </a:solidFill>
                <a:latin typeface="century gothic" charset="0"/>
              </a:defRPr>
            </a:lvl1pPr>
            <a:lvl2pPr>
              <a:lnSpc>
                <a:spcPct val="100000"/>
              </a:lnSpc>
              <a:defRPr sz="2000" b="0" i="0" cap="all" baseline="0">
                <a:solidFill>
                  <a:schemeClr val="accent5"/>
                </a:solidFill>
                <a:latin typeface="century gothic" charset="0"/>
              </a:defRPr>
            </a:lvl2pPr>
            <a:lvl3pPr>
              <a:lnSpc>
                <a:spcPct val="100000"/>
              </a:lnSpc>
              <a:defRPr sz="2000" b="0" i="0" cap="all" baseline="0">
                <a:solidFill>
                  <a:schemeClr val="accent5"/>
                </a:solidFill>
                <a:latin typeface="century gothic" charset="0"/>
              </a:defRPr>
            </a:lvl3pPr>
            <a:lvl4pPr>
              <a:lnSpc>
                <a:spcPct val="100000"/>
              </a:lnSpc>
              <a:defRPr sz="2000" b="0" i="0" cap="all" baseline="0">
                <a:solidFill>
                  <a:schemeClr val="accent5"/>
                </a:solidFill>
                <a:latin typeface="century gothic" charset="0"/>
              </a:defRPr>
            </a:lvl4pPr>
            <a:lvl5pPr>
              <a:lnSpc>
                <a:spcPct val="100000"/>
              </a:lnSpc>
              <a:defRPr sz="2000" b="0" i="0" cap="all" baseline="0">
                <a:solidFill>
                  <a:schemeClr val="accent5"/>
                </a:solidFill>
                <a:latin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bg1"/>
                </a:solidFill>
              </a:rPr>
              <a:t>© 20</a:t>
            </a:r>
            <a:r>
              <a:rPr lang="en-GB" sz="900" dirty="0">
                <a:solidFill>
                  <a:schemeClr val="bg1"/>
                </a:solidFill>
              </a:rPr>
              <a:t>20</a:t>
            </a:r>
            <a:r>
              <a:rPr lang="sk-SK" sz="900" dirty="0">
                <a:solidFill>
                  <a:schemeClr val="bg1"/>
                </a:solidFill>
              </a:rPr>
              <a:t> IAEG</a:t>
            </a:r>
            <a:r>
              <a:rPr lang="sk-SK" sz="900" baseline="30000" dirty="0">
                <a:solidFill>
                  <a:schemeClr val="bg1"/>
                </a:solidFill>
              </a:rPr>
              <a:t>®</a:t>
            </a:r>
          </a:p>
        </p:txBody>
      </p:sp>
    </p:spTree>
    <p:extLst>
      <p:ext uri="{BB962C8B-B14F-4D97-AF65-F5344CB8AC3E}">
        <p14:creationId xmlns:p14="http://schemas.microsoft.com/office/powerpoint/2010/main" val="1770649573"/>
      </p:ext>
    </p:extLst>
  </p:cSld>
  <p:clrMapOvr>
    <a:masterClrMapping/>
  </p:clrMapOvr>
  <p:extLst>
    <p:ext uri="{DCECCB84-F9BA-43D5-87BE-67443E8EF086}">
      <p15:sldGuideLst xmlns:p15="http://schemas.microsoft.com/office/powerpoint/2012/main">
        <p15:guide id="1" orient="horz" pos="1253">
          <p15:clr>
            <a:srgbClr val="FBAE40"/>
          </p15:clr>
        </p15:guide>
        <p15:guide id="4" orient="horz" pos="2001">
          <p15:clr>
            <a:srgbClr val="FBAE40"/>
          </p15:clr>
        </p15:guide>
        <p15:guide id="5" orient="horz" pos="2795">
          <p15:clr>
            <a:srgbClr val="FBAE40"/>
          </p15:clr>
        </p15:guide>
        <p15:guide id="6" orient="horz" pos="3135">
          <p15:clr>
            <a:srgbClr val="FBAE40"/>
          </p15:clr>
        </p15:guide>
        <p15:guide id="7" orient="horz" pos="958">
          <p15:clr>
            <a:srgbClr val="FBAE40"/>
          </p15:clr>
        </p15:guide>
        <p15:guide id="8" orient="horz" pos="640">
          <p15:clr>
            <a:srgbClr val="FBAE40"/>
          </p15:clr>
        </p15:guide>
        <p15:guide id="9" pos="279">
          <p15:clr>
            <a:srgbClr val="FBAE40"/>
          </p15:clr>
        </p15:guide>
        <p15:guide id="10" pos="4611">
          <p15:clr>
            <a:srgbClr val="FBAE40"/>
          </p15:clr>
        </p15:guide>
        <p15:guide id="11" pos="4906">
          <p15:clr>
            <a:srgbClr val="FBAE40"/>
          </p15:clr>
        </p15:guide>
        <p15:guide id="12" pos="3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33" name="Picture Placeholder 32"/>
          <p:cNvSpPr>
            <a:spLocks noGrp="1"/>
          </p:cNvSpPr>
          <p:nvPr>
            <p:ph type="pic" sz="quarter" idx="14" hasCustomPrompt="1"/>
          </p:nvPr>
        </p:nvSpPr>
        <p:spPr>
          <a:xfrm>
            <a:off x="8904288" y="2097088"/>
            <a:ext cx="3448050" cy="4887912"/>
          </a:xfrm>
        </p:spPr>
        <p:txBody>
          <a:bodyPr lIns="0" tIns="0" rIns="0" bIns="0"/>
          <a:lstStyle>
            <a:lvl1pPr>
              <a:defRPr baseline="0"/>
            </a:lvl1pPr>
          </a:lstStyle>
          <a:p>
            <a:r>
              <a:rPr lang="en-US" dirty="0"/>
              <a:t>Insert photo here</a:t>
            </a:r>
          </a:p>
        </p:txBody>
      </p:sp>
      <p:grpSp>
        <p:nvGrpSpPr>
          <p:cNvPr id="14" name="Group 13"/>
          <p:cNvGrpSpPr/>
          <p:nvPr userDrawn="1"/>
        </p:nvGrpSpPr>
        <p:grpSpPr>
          <a:xfrm>
            <a:off x="-34726" y="-143100"/>
            <a:ext cx="12270169" cy="1809850"/>
            <a:chOff x="-34726" y="-143100"/>
            <a:chExt cx="12270169" cy="180985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10" name="Picture 9"/>
            <p:cNvPicPr>
              <a:picLocks noChangeAspect="1"/>
            </p:cNvPicPr>
            <p:nvPr userDrawn="1"/>
          </p:nvPicPr>
          <p:blipFill>
            <a:blip r:embed="rId3"/>
            <a:stretch>
              <a:fillRect/>
            </a:stretch>
          </p:blipFill>
          <p:spPr>
            <a:xfrm>
              <a:off x="9271752" y="131275"/>
              <a:ext cx="2296362" cy="736825"/>
            </a:xfrm>
            <a:prstGeom prst="rect">
              <a:avLst/>
            </a:prstGeom>
          </p:spPr>
        </p:pic>
      </p:gr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42114" y="1606746"/>
            <a:ext cx="1093328" cy="2190363"/>
          </a:xfrm>
          <a:prstGeom prst="rect">
            <a:avLst/>
          </a:prstGeom>
        </p:spPr>
      </p:pic>
      <p:sp>
        <p:nvSpPr>
          <p:cNvPr id="36" name="Title 18"/>
          <p:cNvSpPr>
            <a:spLocks noGrp="1"/>
          </p:cNvSpPr>
          <p:nvPr>
            <p:ph type="title"/>
          </p:nvPr>
        </p:nvSpPr>
        <p:spPr>
          <a:xfrm>
            <a:off x="660724" y="1401600"/>
            <a:ext cx="10907390" cy="453568"/>
          </a:xfrm>
        </p:spPr>
        <p:txBody>
          <a:bodyPr lIns="0" tIns="0" rIns="0" bIns="0" anchor="t" anchorCtr="0"/>
          <a:lstStyle/>
          <a:p>
            <a:r>
              <a:rPr lang="en-US" dirty="0"/>
              <a:t>Click to edit Master title style</a:t>
            </a:r>
          </a:p>
        </p:txBody>
      </p:sp>
      <p:sp>
        <p:nvSpPr>
          <p:cNvPr id="39" name="Text Placeholder 38"/>
          <p:cNvSpPr>
            <a:spLocks noGrp="1"/>
          </p:cNvSpPr>
          <p:nvPr>
            <p:ph type="body" sz="quarter" idx="18"/>
          </p:nvPr>
        </p:nvSpPr>
        <p:spPr>
          <a:xfrm>
            <a:off x="661834" y="2097088"/>
            <a:ext cx="7799350" cy="4035487"/>
          </a:xfrm>
        </p:spPr>
        <p:txBody>
          <a:bodyPr lIns="0" tIns="0" rIns="0" bIns="0"/>
          <a:lstStyle/>
          <a:p>
            <a:pPr lvl="0"/>
            <a:r>
              <a:rPr lang="en-US" dirty="0"/>
              <a:t>Click to edit Master text styles</a:t>
            </a:r>
          </a:p>
        </p:txBody>
      </p:sp>
      <p:sp>
        <p:nvSpPr>
          <p:cNvPr id="13" name="TextBox 12"/>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a:t>
            </a:r>
            <a:r>
              <a:rPr lang="en-GB" sz="900" dirty="0">
                <a:solidFill>
                  <a:schemeClr val="accent5"/>
                </a:solidFill>
              </a:rPr>
              <a:t>20</a:t>
            </a:r>
            <a:r>
              <a:rPr lang="sk-SK" sz="900" dirty="0">
                <a:solidFill>
                  <a:schemeClr val="accent5"/>
                </a:solidFill>
              </a:rPr>
              <a:t> IAEG</a:t>
            </a:r>
            <a:r>
              <a:rPr lang="sk-SK" sz="900" baseline="30000" dirty="0">
                <a:solidFill>
                  <a:schemeClr val="accent5"/>
                </a:solidFill>
              </a:rPr>
              <a:t>®</a:t>
            </a:r>
          </a:p>
        </p:txBody>
      </p:sp>
      <p:sp>
        <p:nvSpPr>
          <p:cNvPr id="15"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3663613362"/>
      </p:ext>
    </p:extLst>
  </p:cSld>
  <p:clrMapOvr>
    <a:masterClrMapping/>
  </p:clrMapOvr>
  <p:extLst>
    <p:ext uri="{DCECCB84-F9BA-43D5-87BE-67443E8EF086}">
      <p15:sldGuideLst xmlns:p15="http://schemas.microsoft.com/office/powerpoint/2012/main">
        <p15:guide id="2" pos="483">
          <p15:clr>
            <a:srgbClr val="FBAE40"/>
          </p15:clr>
        </p15:guide>
        <p15:guide id="3" pos="5609">
          <p15:clr>
            <a:srgbClr val="FBAE40"/>
          </p15:clr>
        </p15:guide>
        <p15:guide id="4" orient="horz" pos="890">
          <p15:clr>
            <a:srgbClr val="FBAE40"/>
          </p15:clr>
        </p15:guide>
        <p15:guide id="6" orient="horz" pos="1321">
          <p15:clr>
            <a:srgbClr val="FBAE40"/>
          </p15:clr>
        </p15:guide>
        <p15:guide id="8" orient="horz" pos="1616">
          <p15:clr>
            <a:srgbClr val="FBAE40"/>
          </p15:clr>
        </p15:guide>
        <p15:guide id="9"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14" name="Picture Placeholder 32"/>
          <p:cNvSpPr>
            <a:spLocks noGrp="1"/>
          </p:cNvSpPr>
          <p:nvPr>
            <p:ph type="pic" sz="quarter" idx="19" hasCustomPrompt="1"/>
          </p:nvPr>
        </p:nvSpPr>
        <p:spPr>
          <a:xfrm>
            <a:off x="-132262" y="2097088"/>
            <a:ext cx="5996614" cy="4887912"/>
          </a:xfrm>
        </p:spPr>
        <p:txBody>
          <a:bodyPr/>
          <a:lstStyle>
            <a:lvl1pPr>
              <a:defRPr baseline="0"/>
            </a:lvl1pPr>
          </a:lstStyle>
          <a:p>
            <a:r>
              <a:rPr lang="en-US" dirty="0"/>
              <a:t>Insert photo here</a:t>
            </a:r>
          </a:p>
        </p:txBody>
      </p:sp>
      <p:grpSp>
        <p:nvGrpSpPr>
          <p:cNvPr id="6" name="Group 5"/>
          <p:cNvGrpSpPr/>
          <p:nvPr userDrawn="1"/>
        </p:nvGrpSpPr>
        <p:grpSpPr>
          <a:xfrm>
            <a:off x="-34726" y="-143100"/>
            <a:ext cx="12270169" cy="1809850"/>
            <a:chOff x="-34726" y="-143100"/>
            <a:chExt cx="12270169" cy="180985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8" name="Picture 7"/>
            <p:cNvPicPr>
              <a:picLocks noChangeAspect="1"/>
            </p:cNvPicPr>
            <p:nvPr userDrawn="1"/>
          </p:nvPicPr>
          <p:blipFill>
            <a:blip r:embed="rId3"/>
            <a:stretch>
              <a:fillRect/>
            </a:stretch>
          </p:blipFill>
          <p:spPr>
            <a:xfrm>
              <a:off x="9271752" y="131275"/>
              <a:ext cx="2296362" cy="736825"/>
            </a:xfrm>
            <a:prstGeom prst="rect">
              <a:avLst/>
            </a:prstGeom>
          </p:spPr>
        </p:pic>
      </p:gr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2262" y="4476369"/>
            <a:ext cx="1093328" cy="2190363"/>
          </a:xfrm>
          <a:prstGeom prst="rect">
            <a:avLst/>
          </a:prstGeom>
        </p:spPr>
      </p:pic>
      <p:sp>
        <p:nvSpPr>
          <p:cNvPr id="13" name="Text Placeholder 38"/>
          <p:cNvSpPr>
            <a:spLocks noGrp="1"/>
          </p:cNvSpPr>
          <p:nvPr>
            <p:ph type="body" sz="quarter" idx="18"/>
          </p:nvPr>
        </p:nvSpPr>
        <p:spPr>
          <a:xfrm>
            <a:off x="6254496" y="2097088"/>
            <a:ext cx="5313618" cy="39477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2" name="TextBox 11"/>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a:t>
            </a:r>
            <a:r>
              <a:rPr lang="en-GB" sz="900" dirty="0">
                <a:solidFill>
                  <a:schemeClr val="accent5"/>
                </a:solidFill>
              </a:rPr>
              <a:t>20</a:t>
            </a:r>
            <a:r>
              <a:rPr lang="sk-SK" sz="900" dirty="0">
                <a:solidFill>
                  <a:schemeClr val="accent5"/>
                </a:solidFill>
              </a:rPr>
              <a:t> IAEG</a:t>
            </a:r>
            <a:r>
              <a:rPr lang="sk-SK" sz="900" baseline="30000" dirty="0">
                <a:solidFill>
                  <a:schemeClr val="accent5"/>
                </a:solidFill>
              </a:rPr>
              <a:t>®</a:t>
            </a:r>
          </a:p>
        </p:txBody>
      </p:sp>
      <p:sp>
        <p:nvSpPr>
          <p:cNvPr id="11" name="Slide Number Placeholder 22"/>
          <p:cNvSpPr>
            <a:spLocks noGrp="1"/>
          </p:cNvSpPr>
          <p:nvPr>
            <p:ph type="sldNum" sz="quarter" idx="20"/>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3237386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One Content">
    <p:spTree>
      <p:nvGrpSpPr>
        <p:cNvPr id="1" name=""/>
        <p:cNvGrpSpPr/>
        <p:nvPr/>
      </p:nvGrpSpPr>
      <p:grpSpPr>
        <a:xfrm>
          <a:off x="0" y="0"/>
          <a:ext cx="0" cy="0"/>
          <a:chOff x="0" y="0"/>
          <a:chExt cx="0" cy="0"/>
        </a:xfrm>
      </p:grpSpPr>
      <p:grpSp>
        <p:nvGrpSpPr>
          <p:cNvPr id="8" name="Group 7"/>
          <p:cNvGrpSpPr/>
          <p:nvPr userDrawn="1"/>
        </p:nvGrpSpPr>
        <p:grpSpPr>
          <a:xfrm>
            <a:off x="-34726" y="-143100"/>
            <a:ext cx="12270169" cy="1809850"/>
            <a:chOff x="-34726" y="-143100"/>
            <a:chExt cx="12270169" cy="180985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10" name="Picture 9"/>
            <p:cNvPicPr>
              <a:picLocks noChangeAspect="1"/>
            </p:cNvPicPr>
            <p:nvPr userDrawn="1"/>
          </p:nvPicPr>
          <p:blipFill>
            <a:blip r:embed="rId3"/>
            <a:stretch>
              <a:fillRect/>
            </a:stretch>
          </p:blipFill>
          <p:spPr>
            <a:xfrm>
              <a:off x="9271752" y="131275"/>
              <a:ext cx="2296362" cy="736825"/>
            </a:xfrm>
            <a:prstGeom prst="rect">
              <a:avLst/>
            </a:prstGeom>
          </p:spPr>
        </p:pic>
      </p:grpSp>
      <p:sp>
        <p:nvSpPr>
          <p:cNvPr id="21" name="Content Placeholder 20"/>
          <p:cNvSpPr>
            <a:spLocks noGrp="1"/>
          </p:cNvSpPr>
          <p:nvPr>
            <p:ph sz="quarter" idx="16"/>
          </p:nvPr>
        </p:nvSpPr>
        <p:spPr>
          <a:xfrm>
            <a:off x="658812" y="2097088"/>
            <a:ext cx="10909301" cy="404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1" name="TextBox 10"/>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a:t>
            </a:r>
            <a:r>
              <a:rPr lang="en-GB" sz="900" dirty="0">
                <a:solidFill>
                  <a:schemeClr val="accent5"/>
                </a:solidFill>
              </a:rPr>
              <a:t>20</a:t>
            </a:r>
            <a:r>
              <a:rPr lang="sk-SK" sz="900" dirty="0">
                <a:solidFill>
                  <a:schemeClr val="accent5"/>
                </a:solidFill>
              </a:rPr>
              <a:t> IAEG</a:t>
            </a:r>
            <a:r>
              <a:rPr lang="sk-SK" sz="900" baseline="30000" dirty="0">
                <a:solidFill>
                  <a:schemeClr val="accent5"/>
                </a:solidFill>
              </a:rPr>
              <a:t>®</a:t>
            </a:r>
          </a:p>
        </p:txBody>
      </p:sp>
      <p:sp>
        <p:nvSpPr>
          <p:cNvPr id="13"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308061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724" y="2094952"/>
            <a:ext cx="5005558" cy="396107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4724" y="2094952"/>
            <a:ext cx="4969913" cy="3961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34726" y="-143100"/>
            <a:ext cx="12270169" cy="1809850"/>
            <a:chOff x="-34726" y="-143100"/>
            <a:chExt cx="12270169" cy="180985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12" name="Picture 11"/>
            <p:cNvPicPr>
              <a:picLocks noChangeAspect="1"/>
            </p:cNvPicPr>
            <p:nvPr userDrawn="1"/>
          </p:nvPicPr>
          <p:blipFill>
            <a:blip r:embed="rId3"/>
            <a:stretch>
              <a:fillRect/>
            </a:stretch>
          </p:blipFill>
          <p:spPr>
            <a:xfrm>
              <a:off x="9271752" y="131275"/>
              <a:ext cx="2296362" cy="736825"/>
            </a:xfrm>
            <a:prstGeom prst="rect">
              <a:avLst/>
            </a:prstGeom>
          </p:spPr>
        </p:pic>
      </p:grpSp>
      <p:sp>
        <p:nvSpPr>
          <p:cNvPr id="19"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3" name="TextBox 12"/>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a:t>
            </a:r>
            <a:r>
              <a:rPr lang="en-GB" sz="900" dirty="0">
                <a:solidFill>
                  <a:schemeClr val="accent5"/>
                </a:solidFill>
              </a:rPr>
              <a:t>20</a:t>
            </a:r>
            <a:r>
              <a:rPr lang="sk-SK" sz="900" dirty="0">
                <a:solidFill>
                  <a:schemeClr val="accent5"/>
                </a:solidFill>
              </a:rPr>
              <a:t> IAEG</a:t>
            </a:r>
            <a:r>
              <a:rPr lang="sk-SK" sz="900" baseline="30000" dirty="0">
                <a:solidFill>
                  <a:schemeClr val="accent5"/>
                </a:solidFill>
              </a:rPr>
              <a:t>®</a:t>
            </a:r>
          </a:p>
        </p:txBody>
      </p:sp>
      <p:sp>
        <p:nvSpPr>
          <p:cNvPr id="15"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156947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age 1">
    <p:bg>
      <p:bgPr>
        <a:blipFill dpi="0" rotWithShape="1">
          <a:blip r:embed="rId2">
            <a:alphaModFix amt="99000"/>
            <a:lum/>
            <a:extLst>
              <a:ext uri="{BEBA8EAE-BF5A-486C-A8C5-ECC9F3942E4B}">
                <a14:imgProps xmlns:a14="http://schemas.microsoft.com/office/drawing/2010/main">
                  <a14:imgLayer r:embed="rId3">
                    <a14:imgEffect>
                      <a14:sharpenSoften amoun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724" y="2172142"/>
            <a:ext cx="10515600" cy="1695320"/>
          </a:xfrm>
        </p:spPr>
        <p:txBody>
          <a:bodyPr/>
          <a:lstStyle>
            <a:lvl1pPr>
              <a:defRPr baseline="0">
                <a:solidFill>
                  <a:schemeClr val="bg1"/>
                </a:solidFill>
              </a:defRPr>
            </a:lvl1pPr>
          </a:lstStyle>
          <a:p>
            <a:r>
              <a:rPr lang="en-US"/>
              <a:t>Click to edit Master title style</a:t>
            </a:r>
          </a:p>
        </p:txBody>
      </p:sp>
      <p:sp>
        <p:nvSpPr>
          <p:cNvPr id="3" name="TextBox 2"/>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bg1"/>
                </a:solidFill>
              </a:rPr>
              <a:t>© 20</a:t>
            </a:r>
            <a:r>
              <a:rPr lang="en-GB" sz="900" dirty="0">
                <a:solidFill>
                  <a:schemeClr val="bg1"/>
                </a:solidFill>
              </a:rPr>
              <a:t>20</a:t>
            </a:r>
            <a:r>
              <a:rPr lang="sk-SK" sz="900" dirty="0">
                <a:solidFill>
                  <a:schemeClr val="bg1"/>
                </a:solidFill>
              </a:rPr>
              <a:t> IAEG</a:t>
            </a:r>
            <a:r>
              <a:rPr lang="sk-SK" sz="900" baseline="30000" dirty="0">
                <a:solidFill>
                  <a:schemeClr val="bg1"/>
                </a:solidFill>
              </a:rPr>
              <a:t>®</a:t>
            </a:r>
          </a:p>
        </p:txBody>
      </p:sp>
    </p:spTree>
    <p:extLst>
      <p:ext uri="{BB962C8B-B14F-4D97-AF65-F5344CB8AC3E}">
        <p14:creationId xmlns:p14="http://schemas.microsoft.com/office/powerpoint/2010/main" val="16471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or Summary (Numbered List)">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5" name="Title 18"/>
          <p:cNvSpPr>
            <a:spLocks noGrp="1"/>
          </p:cNvSpPr>
          <p:nvPr>
            <p:ph type="title"/>
          </p:nvPr>
        </p:nvSpPr>
        <p:spPr>
          <a:xfrm>
            <a:off x="660724" y="840768"/>
            <a:ext cx="7178732" cy="914880"/>
          </a:xfrm>
        </p:spPr>
        <p:txBody>
          <a:bodyPr/>
          <a:lstStyle>
            <a:lvl1pPr>
              <a:defRPr baseline="0">
                <a:solidFill>
                  <a:schemeClr val="bg1"/>
                </a:solidFill>
                <a:latin typeface="+mj-lt"/>
              </a:defRPr>
            </a:lvl1pPr>
          </a:lstStyle>
          <a:p>
            <a:r>
              <a:rPr lang="en-US" dirty="0"/>
              <a:t>Click to edit Master title style</a:t>
            </a:r>
          </a:p>
        </p:txBody>
      </p:sp>
      <p:sp>
        <p:nvSpPr>
          <p:cNvPr id="6" name="Text Placeholder 38"/>
          <p:cNvSpPr>
            <a:spLocks noGrp="1"/>
          </p:cNvSpPr>
          <p:nvPr>
            <p:ph type="body" sz="quarter" idx="18"/>
          </p:nvPr>
        </p:nvSpPr>
        <p:spPr>
          <a:xfrm>
            <a:off x="661833" y="1997568"/>
            <a:ext cx="7835991" cy="4074048"/>
          </a:xfrm>
        </p:spPr>
        <p:txBody>
          <a:bodyPr/>
          <a:lstStyle>
            <a:lvl1pPr marL="457200" indent="-457200">
              <a:buClr>
                <a:schemeClr val="accent6"/>
              </a:buClr>
              <a:buSzPct val="150000"/>
              <a:buFont typeface="+mj-lt"/>
              <a:buAutoNum type="arabicPeriod"/>
              <a:defRPr baseline="0">
                <a:solidFill>
                  <a:schemeClr val="bg1"/>
                </a:solidFill>
                <a:latin typeface="+mj-lt"/>
              </a:defRPr>
            </a:lvl1pPr>
            <a:lvl2pPr marL="342900" indent="-342900">
              <a:buClr>
                <a:schemeClr val="accent6"/>
              </a:buClr>
              <a:buSzPct val="150000"/>
              <a:buFont typeface="+mj-lt"/>
              <a:buAutoNum type="arabicPeriod"/>
              <a:defRPr baseline="0">
                <a:solidFill>
                  <a:schemeClr val="bg1"/>
                </a:solidFill>
                <a:latin typeface="+mj-lt"/>
              </a:defRPr>
            </a:lvl2pPr>
            <a:lvl3pPr marL="1257300" indent="-342900">
              <a:buClr>
                <a:schemeClr val="accent6"/>
              </a:buClr>
              <a:buSzPct val="150000"/>
              <a:buFont typeface="+mj-lt"/>
              <a:buAutoNum type="arabicPeriod"/>
              <a:defRPr baseline="0">
                <a:solidFill>
                  <a:schemeClr val="bg1"/>
                </a:solidFill>
                <a:latin typeface="+mj-lt"/>
              </a:defRPr>
            </a:lvl3pPr>
            <a:lvl4pPr>
              <a:buClr>
                <a:schemeClr val="accent6"/>
              </a:buClr>
              <a:buSzPct val="150000"/>
              <a:buFont typeface="+mj-lt"/>
              <a:buAutoNum type="arabicPeriod"/>
              <a:defRPr baseline="0">
                <a:solidFill>
                  <a:schemeClr val="bg1"/>
                </a:solidFill>
                <a:latin typeface="+mj-lt"/>
              </a:defRPr>
            </a:lvl4pPr>
            <a:lvl5pPr>
              <a:buClr>
                <a:schemeClr val="accent6"/>
              </a:buClr>
              <a:buSzPct val="150000"/>
              <a:buFont typeface="+mj-lt"/>
              <a:buAutoNum type="arabicPeriod"/>
              <a:defRPr baseline="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bg1"/>
                </a:solidFill>
              </a:rPr>
              <a:t>© 20</a:t>
            </a:r>
            <a:r>
              <a:rPr lang="en-GB" sz="900" dirty="0">
                <a:solidFill>
                  <a:schemeClr val="bg1"/>
                </a:solidFill>
              </a:rPr>
              <a:t>20</a:t>
            </a:r>
            <a:r>
              <a:rPr lang="sk-SK" sz="900" dirty="0">
                <a:solidFill>
                  <a:schemeClr val="bg1"/>
                </a:solidFill>
              </a:rPr>
              <a:t> IAEG</a:t>
            </a:r>
            <a:r>
              <a:rPr lang="sk-SK" sz="900" baseline="30000" dirty="0">
                <a:solidFill>
                  <a:schemeClr val="bg1"/>
                </a:solidFill>
              </a:rPr>
              <a:t>®</a:t>
            </a:r>
          </a:p>
        </p:txBody>
      </p:sp>
    </p:spTree>
    <p:extLst>
      <p:ext uri="{BB962C8B-B14F-4D97-AF65-F5344CB8AC3E}">
        <p14:creationId xmlns:p14="http://schemas.microsoft.com/office/powerpoint/2010/main" val="356202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AEDF5-5D49-4852-9413-85F102698097}"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4CC1D-3406-402E-B415-E21272312989}" type="slidenum">
              <a:rPr lang="en-US" smtClean="0"/>
              <a:t>‹#›</a:t>
            </a:fld>
            <a:endParaRPr lang="en-US"/>
          </a:p>
        </p:txBody>
      </p:sp>
    </p:spTree>
    <p:extLst>
      <p:ext uri="{BB962C8B-B14F-4D97-AF65-F5344CB8AC3E}">
        <p14:creationId xmlns:p14="http://schemas.microsoft.com/office/powerpoint/2010/main" val="167633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33" name="Picture Placeholder 32"/>
          <p:cNvSpPr>
            <a:spLocks noGrp="1"/>
          </p:cNvSpPr>
          <p:nvPr>
            <p:ph type="pic" sz="quarter" idx="14" hasCustomPrompt="1"/>
          </p:nvPr>
        </p:nvSpPr>
        <p:spPr>
          <a:xfrm>
            <a:off x="8904288" y="2097088"/>
            <a:ext cx="3448050" cy="4887912"/>
          </a:xfrm>
        </p:spPr>
        <p:txBody>
          <a:bodyPr lIns="0" tIns="0" rIns="0" bIns="0"/>
          <a:lstStyle>
            <a:lvl1pPr>
              <a:defRPr baseline="0"/>
            </a:lvl1pPr>
          </a:lstStyle>
          <a:p>
            <a:r>
              <a:rPr lang="en-US" dirty="0"/>
              <a:t>Insert photo here</a:t>
            </a:r>
          </a:p>
        </p:txBody>
      </p:sp>
      <p:grpSp>
        <p:nvGrpSpPr>
          <p:cNvPr id="14" name="Group 13"/>
          <p:cNvGrpSpPr/>
          <p:nvPr userDrawn="1"/>
        </p:nvGrpSpPr>
        <p:grpSpPr>
          <a:xfrm>
            <a:off x="-34726" y="-143100"/>
            <a:ext cx="12270169" cy="1809850"/>
            <a:chOff x="-34726" y="-143100"/>
            <a:chExt cx="12270169" cy="180985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10" name="Picture 9"/>
            <p:cNvPicPr>
              <a:picLocks noChangeAspect="1"/>
            </p:cNvPicPr>
            <p:nvPr userDrawn="1"/>
          </p:nvPicPr>
          <p:blipFill>
            <a:blip r:embed="rId3"/>
            <a:stretch>
              <a:fillRect/>
            </a:stretch>
          </p:blipFill>
          <p:spPr>
            <a:xfrm>
              <a:off x="9271752" y="131275"/>
              <a:ext cx="2296362" cy="736825"/>
            </a:xfrm>
            <a:prstGeom prst="rect">
              <a:avLst/>
            </a:prstGeom>
          </p:spPr>
        </p:pic>
      </p:gr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42114" y="1606746"/>
            <a:ext cx="1093328" cy="2190363"/>
          </a:xfrm>
          <a:prstGeom prst="rect">
            <a:avLst/>
          </a:prstGeom>
        </p:spPr>
      </p:pic>
      <p:sp>
        <p:nvSpPr>
          <p:cNvPr id="36" name="Title 18"/>
          <p:cNvSpPr>
            <a:spLocks noGrp="1"/>
          </p:cNvSpPr>
          <p:nvPr>
            <p:ph type="title"/>
          </p:nvPr>
        </p:nvSpPr>
        <p:spPr>
          <a:xfrm>
            <a:off x="660724" y="1401600"/>
            <a:ext cx="10907390" cy="453568"/>
          </a:xfrm>
        </p:spPr>
        <p:txBody>
          <a:bodyPr lIns="0" tIns="0" rIns="0" bIns="0" anchor="t" anchorCtr="0"/>
          <a:lstStyle/>
          <a:p>
            <a:r>
              <a:rPr lang="en-US" dirty="0"/>
              <a:t>Click to edit Master title style</a:t>
            </a:r>
          </a:p>
        </p:txBody>
      </p:sp>
      <p:sp>
        <p:nvSpPr>
          <p:cNvPr id="39" name="Text Placeholder 38"/>
          <p:cNvSpPr>
            <a:spLocks noGrp="1"/>
          </p:cNvSpPr>
          <p:nvPr>
            <p:ph type="body" sz="quarter" idx="18"/>
          </p:nvPr>
        </p:nvSpPr>
        <p:spPr>
          <a:xfrm>
            <a:off x="661834" y="2097088"/>
            <a:ext cx="7799350" cy="4035487"/>
          </a:xfrm>
        </p:spPr>
        <p:txBody>
          <a:bodyPr lIns="0" tIns="0" rIns="0" bIns="0"/>
          <a:lstStyle/>
          <a:p>
            <a:pPr lvl="0"/>
            <a:r>
              <a:rPr lang="en-US" dirty="0"/>
              <a:t>Click to edit Master text styles</a:t>
            </a:r>
          </a:p>
        </p:txBody>
      </p:sp>
      <p:sp>
        <p:nvSpPr>
          <p:cNvPr id="13" name="TextBox 12"/>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5"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110096627"/>
      </p:ext>
    </p:extLst>
  </p:cSld>
  <p:clrMapOvr>
    <a:masterClrMapping/>
  </p:clrMapOvr>
  <p:extLst>
    <p:ext uri="{DCECCB84-F9BA-43D5-87BE-67443E8EF086}">
      <p15:sldGuideLst xmlns:p15="http://schemas.microsoft.com/office/powerpoint/2012/main">
        <p15:guide id="2" pos="483">
          <p15:clr>
            <a:srgbClr val="FBAE40"/>
          </p15:clr>
        </p15:guide>
        <p15:guide id="3" pos="5609">
          <p15:clr>
            <a:srgbClr val="FBAE40"/>
          </p15:clr>
        </p15:guide>
        <p15:guide id="4" orient="horz" pos="890">
          <p15:clr>
            <a:srgbClr val="FBAE40"/>
          </p15:clr>
        </p15:guide>
        <p15:guide id="6" orient="horz" pos="1321">
          <p15:clr>
            <a:srgbClr val="FBAE40"/>
          </p15:clr>
        </p15:guide>
        <p15:guide id="8" orient="horz" pos="1616">
          <p15:clr>
            <a:srgbClr val="FBAE40"/>
          </p15:clr>
        </p15:guide>
        <p15:guide id="9"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14" name="Picture Placeholder 32"/>
          <p:cNvSpPr>
            <a:spLocks noGrp="1"/>
          </p:cNvSpPr>
          <p:nvPr>
            <p:ph type="pic" sz="quarter" idx="19" hasCustomPrompt="1"/>
          </p:nvPr>
        </p:nvSpPr>
        <p:spPr>
          <a:xfrm>
            <a:off x="-132262" y="2097088"/>
            <a:ext cx="5996614" cy="4887912"/>
          </a:xfrm>
        </p:spPr>
        <p:txBody>
          <a:bodyPr/>
          <a:lstStyle>
            <a:lvl1pPr>
              <a:defRPr baseline="0"/>
            </a:lvl1pPr>
          </a:lstStyle>
          <a:p>
            <a:r>
              <a:rPr lang="en-US" dirty="0"/>
              <a:t>Insert photo here</a:t>
            </a:r>
          </a:p>
        </p:txBody>
      </p:sp>
      <p:grpSp>
        <p:nvGrpSpPr>
          <p:cNvPr id="6" name="Group 5"/>
          <p:cNvGrpSpPr/>
          <p:nvPr userDrawn="1"/>
        </p:nvGrpSpPr>
        <p:grpSpPr>
          <a:xfrm>
            <a:off x="-34726" y="-143100"/>
            <a:ext cx="12270169" cy="1809850"/>
            <a:chOff x="-34726" y="-143100"/>
            <a:chExt cx="12270169" cy="180985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8" name="Picture 7"/>
            <p:cNvPicPr>
              <a:picLocks noChangeAspect="1"/>
            </p:cNvPicPr>
            <p:nvPr userDrawn="1"/>
          </p:nvPicPr>
          <p:blipFill>
            <a:blip r:embed="rId3"/>
            <a:stretch>
              <a:fillRect/>
            </a:stretch>
          </p:blipFill>
          <p:spPr>
            <a:xfrm>
              <a:off x="9271752" y="131275"/>
              <a:ext cx="2296362" cy="736825"/>
            </a:xfrm>
            <a:prstGeom prst="rect">
              <a:avLst/>
            </a:prstGeom>
          </p:spPr>
        </p:pic>
      </p:gr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2262" y="4476369"/>
            <a:ext cx="1093328" cy="2190363"/>
          </a:xfrm>
          <a:prstGeom prst="rect">
            <a:avLst/>
          </a:prstGeom>
        </p:spPr>
      </p:pic>
      <p:sp>
        <p:nvSpPr>
          <p:cNvPr id="13" name="Text Placeholder 38"/>
          <p:cNvSpPr>
            <a:spLocks noGrp="1"/>
          </p:cNvSpPr>
          <p:nvPr>
            <p:ph type="body" sz="quarter" idx="18"/>
          </p:nvPr>
        </p:nvSpPr>
        <p:spPr>
          <a:xfrm>
            <a:off x="6254496" y="2097088"/>
            <a:ext cx="5313618" cy="39477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2" name="TextBox 11"/>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1" name="Slide Number Placeholder 22"/>
          <p:cNvSpPr>
            <a:spLocks noGrp="1"/>
          </p:cNvSpPr>
          <p:nvPr>
            <p:ph type="sldNum" sz="quarter" idx="20"/>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131608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One Content">
    <p:spTree>
      <p:nvGrpSpPr>
        <p:cNvPr id="1" name=""/>
        <p:cNvGrpSpPr/>
        <p:nvPr/>
      </p:nvGrpSpPr>
      <p:grpSpPr>
        <a:xfrm>
          <a:off x="0" y="0"/>
          <a:ext cx="0" cy="0"/>
          <a:chOff x="0" y="0"/>
          <a:chExt cx="0" cy="0"/>
        </a:xfrm>
      </p:grpSpPr>
      <p:grpSp>
        <p:nvGrpSpPr>
          <p:cNvPr id="8" name="Group 7"/>
          <p:cNvGrpSpPr/>
          <p:nvPr userDrawn="1"/>
        </p:nvGrpSpPr>
        <p:grpSpPr>
          <a:xfrm>
            <a:off x="-34726" y="-143100"/>
            <a:ext cx="12270169" cy="1809850"/>
            <a:chOff x="-34726" y="-143100"/>
            <a:chExt cx="12270169" cy="180985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10" name="Picture 9"/>
            <p:cNvPicPr>
              <a:picLocks noChangeAspect="1"/>
            </p:cNvPicPr>
            <p:nvPr userDrawn="1"/>
          </p:nvPicPr>
          <p:blipFill>
            <a:blip r:embed="rId3"/>
            <a:stretch>
              <a:fillRect/>
            </a:stretch>
          </p:blipFill>
          <p:spPr>
            <a:xfrm>
              <a:off x="9271752" y="131275"/>
              <a:ext cx="2296362" cy="736825"/>
            </a:xfrm>
            <a:prstGeom prst="rect">
              <a:avLst/>
            </a:prstGeom>
          </p:spPr>
        </p:pic>
      </p:grpSp>
      <p:sp>
        <p:nvSpPr>
          <p:cNvPr id="21" name="Content Placeholder 20"/>
          <p:cNvSpPr>
            <a:spLocks noGrp="1"/>
          </p:cNvSpPr>
          <p:nvPr>
            <p:ph sz="quarter" idx="16"/>
          </p:nvPr>
        </p:nvSpPr>
        <p:spPr>
          <a:xfrm>
            <a:off x="658812" y="2097088"/>
            <a:ext cx="10909301" cy="4048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1" name="TextBox 10"/>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3"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29924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724" y="2094952"/>
            <a:ext cx="5005558" cy="396107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94724" y="2094952"/>
            <a:ext cx="4969913" cy="3961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34726" y="-143100"/>
            <a:ext cx="12270169" cy="1809850"/>
            <a:chOff x="-34726" y="-143100"/>
            <a:chExt cx="12270169" cy="180985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12" name="Picture 11"/>
            <p:cNvPicPr>
              <a:picLocks noChangeAspect="1"/>
            </p:cNvPicPr>
            <p:nvPr userDrawn="1"/>
          </p:nvPicPr>
          <p:blipFill>
            <a:blip r:embed="rId3"/>
            <a:stretch>
              <a:fillRect/>
            </a:stretch>
          </p:blipFill>
          <p:spPr>
            <a:xfrm>
              <a:off x="9271752" y="131275"/>
              <a:ext cx="2296362" cy="736825"/>
            </a:xfrm>
            <a:prstGeom prst="rect">
              <a:avLst/>
            </a:prstGeom>
          </p:spPr>
        </p:pic>
      </p:grpSp>
      <p:sp>
        <p:nvSpPr>
          <p:cNvPr id="19"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3" name="TextBox 12"/>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5"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183085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hree Content">
    <p:spTree>
      <p:nvGrpSpPr>
        <p:cNvPr id="1" name=""/>
        <p:cNvGrpSpPr/>
        <p:nvPr/>
      </p:nvGrpSpPr>
      <p:grpSpPr>
        <a:xfrm>
          <a:off x="0" y="0"/>
          <a:ext cx="0" cy="0"/>
          <a:chOff x="0" y="0"/>
          <a:chExt cx="0" cy="0"/>
        </a:xfrm>
      </p:grpSpPr>
      <p:grpSp>
        <p:nvGrpSpPr>
          <p:cNvPr id="7" name="Group 6"/>
          <p:cNvGrpSpPr/>
          <p:nvPr userDrawn="1"/>
        </p:nvGrpSpPr>
        <p:grpSpPr>
          <a:xfrm>
            <a:off x="-34726" y="-143100"/>
            <a:ext cx="12270169" cy="1809850"/>
            <a:chOff x="-34726" y="-143100"/>
            <a:chExt cx="12270169" cy="180985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9" name="Picture 8"/>
            <p:cNvPicPr>
              <a:picLocks noChangeAspect="1"/>
            </p:cNvPicPr>
            <p:nvPr userDrawn="1"/>
          </p:nvPicPr>
          <p:blipFill>
            <a:blip r:embed="rId3"/>
            <a:stretch>
              <a:fillRect/>
            </a:stretch>
          </p:blipFill>
          <p:spPr>
            <a:xfrm>
              <a:off x="9271752" y="131275"/>
              <a:ext cx="2296362" cy="736825"/>
            </a:xfrm>
            <a:prstGeom prst="rect">
              <a:avLst/>
            </a:prstGeom>
          </p:spPr>
        </p:pic>
      </p:grpSp>
      <p:sp>
        <p:nvSpPr>
          <p:cNvPr id="13" name="Content Placeholder 2"/>
          <p:cNvSpPr>
            <a:spLocks noGrp="1"/>
          </p:cNvSpPr>
          <p:nvPr>
            <p:ph sz="half" idx="1"/>
          </p:nvPr>
        </p:nvSpPr>
        <p:spPr>
          <a:xfrm>
            <a:off x="660724" y="2094952"/>
            <a:ext cx="2824616" cy="3961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2"/>
          </p:nvPr>
        </p:nvSpPr>
        <p:spPr>
          <a:xfrm>
            <a:off x="4420486" y="2094952"/>
            <a:ext cx="2804502" cy="3961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2"/>
          </p:nvPr>
        </p:nvSpPr>
        <p:spPr>
          <a:xfrm>
            <a:off x="8160135" y="2094952"/>
            <a:ext cx="2804502" cy="3961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1" name="TextBox 10"/>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7"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297504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hree Content + Captions">
    <p:spTree>
      <p:nvGrpSpPr>
        <p:cNvPr id="1" name=""/>
        <p:cNvGrpSpPr/>
        <p:nvPr/>
      </p:nvGrpSpPr>
      <p:grpSpPr>
        <a:xfrm>
          <a:off x="0" y="0"/>
          <a:ext cx="0" cy="0"/>
          <a:chOff x="0" y="0"/>
          <a:chExt cx="0" cy="0"/>
        </a:xfrm>
      </p:grpSpPr>
      <p:grpSp>
        <p:nvGrpSpPr>
          <p:cNvPr id="7" name="Group 6"/>
          <p:cNvGrpSpPr/>
          <p:nvPr userDrawn="1"/>
        </p:nvGrpSpPr>
        <p:grpSpPr>
          <a:xfrm>
            <a:off x="-34726" y="-143100"/>
            <a:ext cx="12270169" cy="1809850"/>
            <a:chOff x="-34726" y="-143100"/>
            <a:chExt cx="12270169" cy="180985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9" name="Picture 8"/>
            <p:cNvPicPr>
              <a:picLocks noChangeAspect="1"/>
            </p:cNvPicPr>
            <p:nvPr userDrawn="1"/>
          </p:nvPicPr>
          <p:blipFill>
            <a:blip r:embed="rId3"/>
            <a:stretch>
              <a:fillRect/>
            </a:stretch>
          </p:blipFill>
          <p:spPr>
            <a:xfrm>
              <a:off x="9271752" y="131275"/>
              <a:ext cx="2296362" cy="736825"/>
            </a:xfrm>
            <a:prstGeom prst="rect">
              <a:avLst/>
            </a:prstGeom>
          </p:spPr>
        </p:pic>
      </p:grpSp>
      <p:sp>
        <p:nvSpPr>
          <p:cNvPr id="11" name="Content Placeholder 2"/>
          <p:cNvSpPr>
            <a:spLocks noGrp="1"/>
          </p:cNvSpPr>
          <p:nvPr>
            <p:ph sz="half" idx="1"/>
          </p:nvPr>
        </p:nvSpPr>
        <p:spPr>
          <a:xfrm>
            <a:off x="660724" y="2094953"/>
            <a:ext cx="2824616" cy="270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4420486" y="2094953"/>
            <a:ext cx="2804502" cy="2701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12"/>
          </p:nvPr>
        </p:nvSpPr>
        <p:spPr>
          <a:xfrm>
            <a:off x="8160135" y="2094953"/>
            <a:ext cx="2804502" cy="2701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3"/>
          </p:nvPr>
        </p:nvSpPr>
        <p:spPr>
          <a:xfrm>
            <a:off x="660400" y="5096598"/>
            <a:ext cx="2824163" cy="945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4"/>
          <p:cNvSpPr>
            <a:spLocks noGrp="1"/>
          </p:cNvSpPr>
          <p:nvPr>
            <p:ph type="body" sz="quarter" idx="14"/>
          </p:nvPr>
        </p:nvSpPr>
        <p:spPr>
          <a:xfrm>
            <a:off x="4420486" y="5096598"/>
            <a:ext cx="2824163" cy="945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4"/>
          <p:cNvSpPr>
            <a:spLocks noGrp="1"/>
          </p:cNvSpPr>
          <p:nvPr>
            <p:ph type="body" sz="quarter" idx="15"/>
          </p:nvPr>
        </p:nvSpPr>
        <p:spPr>
          <a:xfrm>
            <a:off x="8160135" y="5096598"/>
            <a:ext cx="2824163" cy="945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4" name="TextBox 13"/>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20"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176294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Three Content (Two Horiz.)">
    <p:spTree>
      <p:nvGrpSpPr>
        <p:cNvPr id="1" name=""/>
        <p:cNvGrpSpPr/>
        <p:nvPr/>
      </p:nvGrpSpPr>
      <p:grpSpPr>
        <a:xfrm>
          <a:off x="0" y="0"/>
          <a:ext cx="0" cy="0"/>
          <a:chOff x="0" y="0"/>
          <a:chExt cx="0" cy="0"/>
        </a:xfrm>
      </p:grpSpPr>
      <p:grpSp>
        <p:nvGrpSpPr>
          <p:cNvPr id="7" name="Group 6"/>
          <p:cNvGrpSpPr/>
          <p:nvPr userDrawn="1"/>
        </p:nvGrpSpPr>
        <p:grpSpPr>
          <a:xfrm>
            <a:off x="-34726" y="-143100"/>
            <a:ext cx="12270169" cy="1809850"/>
            <a:chOff x="-34726" y="-143100"/>
            <a:chExt cx="12270169" cy="180985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9" name="Picture 8"/>
            <p:cNvPicPr>
              <a:picLocks noChangeAspect="1"/>
            </p:cNvPicPr>
            <p:nvPr userDrawn="1"/>
          </p:nvPicPr>
          <p:blipFill>
            <a:blip r:embed="rId3"/>
            <a:stretch>
              <a:fillRect/>
            </a:stretch>
          </p:blipFill>
          <p:spPr>
            <a:xfrm>
              <a:off x="9271752" y="131275"/>
              <a:ext cx="2296362" cy="736825"/>
            </a:xfrm>
            <a:prstGeom prst="rect">
              <a:avLst/>
            </a:prstGeom>
          </p:spPr>
        </p:pic>
      </p:grpSp>
      <p:sp>
        <p:nvSpPr>
          <p:cNvPr id="14" name="Content Placeholder 2"/>
          <p:cNvSpPr>
            <a:spLocks noGrp="1"/>
          </p:cNvSpPr>
          <p:nvPr>
            <p:ph sz="half" idx="1"/>
          </p:nvPr>
        </p:nvSpPr>
        <p:spPr>
          <a:xfrm>
            <a:off x="660724" y="2094952"/>
            <a:ext cx="3851315" cy="3961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2"/>
          </p:nvPr>
        </p:nvSpPr>
        <p:spPr>
          <a:xfrm>
            <a:off x="4931764" y="2094952"/>
            <a:ext cx="6032873" cy="18587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12"/>
          </p:nvPr>
        </p:nvSpPr>
        <p:spPr>
          <a:xfrm>
            <a:off x="4931764" y="4238545"/>
            <a:ext cx="6032873" cy="1817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11" name="TextBox 10"/>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3"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114061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grpSp>
        <p:nvGrpSpPr>
          <p:cNvPr id="5" name="Group 4"/>
          <p:cNvGrpSpPr/>
          <p:nvPr userDrawn="1"/>
        </p:nvGrpSpPr>
        <p:grpSpPr>
          <a:xfrm>
            <a:off x="-34726" y="-143100"/>
            <a:ext cx="12270169" cy="1809850"/>
            <a:chOff x="-34726" y="-143100"/>
            <a:chExt cx="12270169" cy="180985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 y="-143100"/>
              <a:ext cx="12270169" cy="1809850"/>
            </a:xfrm>
            <a:prstGeom prst="rect">
              <a:avLst/>
            </a:prstGeom>
          </p:spPr>
        </p:pic>
        <p:pic>
          <p:nvPicPr>
            <p:cNvPr id="7" name="Picture 6"/>
            <p:cNvPicPr>
              <a:picLocks noChangeAspect="1"/>
            </p:cNvPicPr>
            <p:nvPr userDrawn="1"/>
          </p:nvPicPr>
          <p:blipFill>
            <a:blip r:embed="rId3"/>
            <a:stretch>
              <a:fillRect/>
            </a:stretch>
          </p:blipFill>
          <p:spPr>
            <a:xfrm>
              <a:off x="9271752" y="131275"/>
              <a:ext cx="2296362" cy="736825"/>
            </a:xfrm>
            <a:prstGeom prst="rect">
              <a:avLst/>
            </a:prstGeom>
          </p:spPr>
        </p:pic>
      </p:grpSp>
      <p:graphicFrame>
        <p:nvGraphicFramePr>
          <p:cNvPr id="14" name="Table 13"/>
          <p:cNvGraphicFramePr>
            <a:graphicFrameLocks noGrp="1"/>
          </p:cNvGraphicFramePr>
          <p:nvPr userDrawn="1"/>
        </p:nvGraphicFramePr>
        <p:xfrm>
          <a:off x="671789" y="2097082"/>
          <a:ext cx="10896324" cy="4048130"/>
        </p:xfrm>
        <a:graphic>
          <a:graphicData uri="http://schemas.openxmlformats.org/drawingml/2006/table">
            <a:tbl>
              <a:tblPr firstRow="1" bandRow="1">
                <a:tableStyleId>{21E4AEA4-8DFA-4A89-87EB-49C32662AFE0}</a:tableStyleId>
              </a:tblPr>
              <a:tblGrid>
                <a:gridCol w="1816054">
                  <a:extLst>
                    <a:ext uri="{9D8B030D-6E8A-4147-A177-3AD203B41FA5}">
                      <a16:colId xmlns:a16="http://schemas.microsoft.com/office/drawing/2014/main" val="20000"/>
                    </a:ext>
                  </a:extLst>
                </a:gridCol>
                <a:gridCol w="1816054">
                  <a:extLst>
                    <a:ext uri="{9D8B030D-6E8A-4147-A177-3AD203B41FA5}">
                      <a16:colId xmlns:a16="http://schemas.microsoft.com/office/drawing/2014/main" val="20001"/>
                    </a:ext>
                  </a:extLst>
                </a:gridCol>
                <a:gridCol w="1816054">
                  <a:extLst>
                    <a:ext uri="{9D8B030D-6E8A-4147-A177-3AD203B41FA5}">
                      <a16:colId xmlns:a16="http://schemas.microsoft.com/office/drawing/2014/main" val="20002"/>
                    </a:ext>
                  </a:extLst>
                </a:gridCol>
                <a:gridCol w="1816054">
                  <a:extLst>
                    <a:ext uri="{9D8B030D-6E8A-4147-A177-3AD203B41FA5}">
                      <a16:colId xmlns:a16="http://schemas.microsoft.com/office/drawing/2014/main" val="20003"/>
                    </a:ext>
                  </a:extLst>
                </a:gridCol>
                <a:gridCol w="1816054">
                  <a:extLst>
                    <a:ext uri="{9D8B030D-6E8A-4147-A177-3AD203B41FA5}">
                      <a16:colId xmlns:a16="http://schemas.microsoft.com/office/drawing/2014/main" val="20004"/>
                    </a:ext>
                  </a:extLst>
                </a:gridCol>
                <a:gridCol w="1816054">
                  <a:extLst>
                    <a:ext uri="{9D8B030D-6E8A-4147-A177-3AD203B41FA5}">
                      <a16:colId xmlns:a16="http://schemas.microsoft.com/office/drawing/2014/main" val="20005"/>
                    </a:ext>
                  </a:extLst>
                </a:gridCol>
              </a:tblGrid>
              <a:tr h="404813">
                <a:tc>
                  <a:txBody>
                    <a:bodyPr/>
                    <a:lstStyle/>
                    <a:p>
                      <a:pPr algn="ctr">
                        <a:spcBef>
                          <a:spcPts val="1200"/>
                        </a:spcBef>
                      </a:pPr>
                      <a:r>
                        <a:rPr lang="en-US" sz="1600" cap="all" baseline="0" dirty="0"/>
                        <a:t>Heading 1</a:t>
                      </a:r>
                    </a:p>
                  </a:txBody>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600" cap="all" baseline="0" dirty="0"/>
                        <a:t>Heading 2</a:t>
                      </a:r>
                    </a:p>
                  </a:txBody>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600" cap="all" baseline="0" dirty="0"/>
                        <a:t>Heading 3</a:t>
                      </a:r>
                    </a:p>
                  </a:txBody>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600" cap="all" baseline="0" dirty="0"/>
                        <a:t>Heading 4</a:t>
                      </a:r>
                    </a:p>
                  </a:txBody>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600" cap="all" baseline="0" dirty="0"/>
                        <a:t>Heading 5</a:t>
                      </a:r>
                    </a:p>
                  </a:txBody>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600" cap="all" baseline="0" dirty="0"/>
                        <a:t>Heading 6</a:t>
                      </a:r>
                    </a:p>
                  </a:txBody>
                  <a:tcPr/>
                </a:tc>
                <a:extLst>
                  <a:ext uri="{0D108BD9-81ED-4DB2-BD59-A6C34878D82A}">
                    <a16:rowId xmlns:a16="http://schemas.microsoft.com/office/drawing/2014/main" val="10000"/>
                  </a:ext>
                </a:extLst>
              </a:tr>
              <a:tr h="404813">
                <a:tc>
                  <a:txBody>
                    <a:bodyPr/>
                    <a:lstStyle/>
                    <a:p>
                      <a:pPr algn="ctr"/>
                      <a:r>
                        <a:rPr lang="en-US" sz="1500" baseline="0" dirty="0"/>
                        <a:t>Data 1-1</a:t>
                      </a:r>
                      <a:endParaRPr lang="en-US" sz="1500" baseline="0" dirty="0">
                        <a:solidFill>
                          <a:schemeClr val="accent5"/>
                        </a:solidFill>
                      </a:endParaRPr>
                    </a:p>
                  </a:txBody>
                  <a:tcPr/>
                </a:tc>
                <a:tc>
                  <a:txBody>
                    <a:bodyPr/>
                    <a:lstStyle/>
                    <a:p>
                      <a:pPr algn="ctr"/>
                      <a:r>
                        <a:rPr lang="en-US" sz="1500" baseline="0" dirty="0"/>
                        <a:t>Data 2-1</a:t>
                      </a:r>
                      <a:endParaRPr lang="en-US" sz="1500" baseline="0" dirty="0">
                        <a:solidFill>
                          <a:schemeClr val="accent5"/>
                        </a:solidFill>
                      </a:endParaRPr>
                    </a:p>
                  </a:txBody>
                  <a:tcPr/>
                </a:tc>
                <a:tc>
                  <a:txBody>
                    <a:bodyPr/>
                    <a:lstStyle/>
                    <a:p>
                      <a:pPr algn="ctr"/>
                      <a:r>
                        <a:rPr lang="en-US" sz="1500" baseline="0" dirty="0"/>
                        <a:t>Data 2-1</a:t>
                      </a:r>
                      <a:endParaRPr lang="en-US" sz="1500" baseline="0" dirty="0">
                        <a:solidFill>
                          <a:schemeClr val="accent5"/>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0481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481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0481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0481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0481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40481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40481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40481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
        <p:nvSpPr>
          <p:cNvPr id="16" name="Title 18"/>
          <p:cNvSpPr>
            <a:spLocks noGrp="1"/>
          </p:cNvSpPr>
          <p:nvPr>
            <p:ph type="title"/>
          </p:nvPr>
        </p:nvSpPr>
        <p:spPr>
          <a:xfrm>
            <a:off x="660724" y="1401600"/>
            <a:ext cx="10907390" cy="453568"/>
          </a:xfrm>
        </p:spPr>
        <p:txBody>
          <a:bodyPr lIns="0" tIns="0" rIns="0" bIns="0" anchor="t" anchorCtr="0"/>
          <a:lstStyle/>
          <a:p>
            <a:r>
              <a:rPr lang="en-US"/>
              <a:t>Click to edit Master title style</a:t>
            </a:r>
          </a:p>
        </p:txBody>
      </p:sp>
      <p:sp>
        <p:nvSpPr>
          <p:cNvPr id="9" name="TextBox 8"/>
          <p:cNvSpPr txBox="1"/>
          <p:nvPr userDrawn="1"/>
        </p:nvSpPr>
        <p:spPr>
          <a:xfrm>
            <a:off x="11184213" y="6581001"/>
            <a:ext cx="923651" cy="230832"/>
          </a:xfrm>
          <a:prstGeom prst="rect">
            <a:avLst/>
          </a:prstGeom>
          <a:noFill/>
        </p:spPr>
        <p:txBody>
          <a:bodyPr wrap="none" rtlCol="0">
            <a:spAutoFit/>
          </a:bodyPr>
          <a:lstStyle/>
          <a:p>
            <a:pPr algn="r"/>
            <a:r>
              <a:rPr lang="sk-SK" sz="900" dirty="0">
                <a:solidFill>
                  <a:schemeClr val="accent5"/>
                </a:solidFill>
              </a:rPr>
              <a:t>© 2018 IAEG</a:t>
            </a:r>
            <a:r>
              <a:rPr lang="sk-SK" sz="900" baseline="30000" dirty="0">
                <a:solidFill>
                  <a:schemeClr val="accent5"/>
                </a:solidFill>
              </a:rPr>
              <a:t>®</a:t>
            </a:r>
          </a:p>
        </p:txBody>
      </p:sp>
      <p:sp>
        <p:nvSpPr>
          <p:cNvPr id="10" name="Slide Number Placeholder 22"/>
          <p:cNvSpPr>
            <a:spLocks noGrp="1"/>
          </p:cNvSpPr>
          <p:nvPr>
            <p:ph type="sldNum" sz="quarter" idx="19"/>
          </p:nvPr>
        </p:nvSpPr>
        <p:spPr>
          <a:xfrm>
            <a:off x="94129" y="6416935"/>
            <a:ext cx="566595" cy="365125"/>
          </a:xfrm>
          <a:prstGeom prst="rect">
            <a:avLst/>
          </a:prstGeom>
        </p:spPr>
        <p:txBody>
          <a:bodyPr/>
          <a:lstStyle/>
          <a:p>
            <a:fld id="{167819A4-2CAC-9A4D-B8B8-AD6D5E1F7AD8}" type="slidenum">
              <a:rPr lang="en-US" smtClean="0"/>
              <a:pPr/>
              <a:t>‹#›</a:t>
            </a:fld>
            <a:endParaRPr lang="en-US" dirty="0"/>
          </a:p>
        </p:txBody>
      </p:sp>
    </p:spTree>
    <p:extLst>
      <p:ext uri="{BB962C8B-B14F-4D97-AF65-F5344CB8AC3E}">
        <p14:creationId xmlns:p14="http://schemas.microsoft.com/office/powerpoint/2010/main" val="326306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724" y="1401600"/>
            <a:ext cx="10303913" cy="387798"/>
          </a:xfrm>
          <a:prstGeom prst="rect">
            <a:avLst/>
          </a:prstGeom>
        </p:spPr>
        <p:txBody>
          <a:bodyPr vert="horz" lIns="0" tIns="0" rIns="0" bIns="0" rtlCol="0" anchor="t" anchorCtr="0">
            <a:noAutofit/>
          </a:bodyPr>
          <a:lstStyle/>
          <a:p>
            <a:r>
              <a:rPr lang="en-US" dirty="0"/>
              <a:t>Slide heading (Century Gothic 28 pt. all caps)</a:t>
            </a:r>
          </a:p>
        </p:txBody>
      </p:sp>
      <p:sp>
        <p:nvSpPr>
          <p:cNvPr id="3" name="Text Placeholder 2"/>
          <p:cNvSpPr>
            <a:spLocks noGrp="1"/>
          </p:cNvSpPr>
          <p:nvPr>
            <p:ph type="body" idx="1"/>
          </p:nvPr>
        </p:nvSpPr>
        <p:spPr>
          <a:xfrm>
            <a:off x="662837" y="2628900"/>
            <a:ext cx="10303913" cy="2166620"/>
          </a:xfrm>
          <a:prstGeom prst="rect">
            <a:avLst/>
          </a:prstGeom>
        </p:spPr>
        <p:txBody>
          <a:bodyPr vert="horz" lIns="0" tIns="0" rIns="0" bIns="0" rtlCol="0">
            <a:noAutofit/>
          </a:bodyPr>
          <a:lstStyle/>
          <a:p>
            <a:pPr lvl="0"/>
            <a:r>
              <a:rPr lang="en-US" dirty="0"/>
              <a:t>Click to 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328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800" kern="1200" cap="all" baseline="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kern="1200" cap="none" baseline="0">
          <a:solidFill>
            <a:schemeClr val="accent5"/>
          </a:solidFill>
          <a:latin typeface="+mn-lt"/>
          <a:ea typeface="+mn-ea"/>
          <a:cs typeface="+mn-cs"/>
        </a:defRPr>
      </a:lvl1pPr>
      <a:lvl2pPr marL="0" indent="0" algn="l" defTabSz="914400" rtl="0" eaLnBrk="1" latinLnBrk="0" hangingPunct="1">
        <a:lnSpc>
          <a:spcPct val="90000"/>
        </a:lnSpc>
        <a:spcBef>
          <a:spcPts val="1100"/>
        </a:spcBef>
        <a:buFontTx/>
        <a:buNone/>
        <a:defRPr sz="1600" b="0" i="0" kern="1600" cap="none" baseline="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baseline="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Wingdings" charset="2"/>
        <a:buChar char="§"/>
        <a:defRPr sz="1400" kern="1200" cap="none"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Courier New" charset="0"/>
        <a:buChar char="o"/>
        <a:defRPr sz="1200" kern="120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724" y="1401600"/>
            <a:ext cx="10303913" cy="387798"/>
          </a:xfrm>
          <a:prstGeom prst="rect">
            <a:avLst/>
          </a:prstGeom>
        </p:spPr>
        <p:txBody>
          <a:bodyPr vert="horz" lIns="0" tIns="0" rIns="0" bIns="0" rtlCol="0" anchor="t" anchorCtr="0">
            <a:noAutofit/>
          </a:bodyPr>
          <a:lstStyle/>
          <a:p>
            <a:r>
              <a:rPr lang="en-US" dirty="0"/>
              <a:t>Slide heading (Century Gothic 28 pt. all caps)</a:t>
            </a:r>
          </a:p>
        </p:txBody>
      </p:sp>
      <p:sp>
        <p:nvSpPr>
          <p:cNvPr id="3" name="Text Placeholder 2"/>
          <p:cNvSpPr>
            <a:spLocks noGrp="1"/>
          </p:cNvSpPr>
          <p:nvPr>
            <p:ph type="body" idx="1"/>
          </p:nvPr>
        </p:nvSpPr>
        <p:spPr>
          <a:xfrm>
            <a:off x="662837" y="2628900"/>
            <a:ext cx="10303913" cy="2166620"/>
          </a:xfrm>
          <a:prstGeom prst="rect">
            <a:avLst/>
          </a:prstGeom>
        </p:spPr>
        <p:txBody>
          <a:bodyPr vert="horz" lIns="0" tIns="0" rIns="0" bIns="0" rtlCol="0">
            <a:noAutofit/>
          </a:bodyPr>
          <a:lstStyle/>
          <a:p>
            <a:pPr lvl="0"/>
            <a:r>
              <a:rPr lang="en-US" dirty="0"/>
              <a:t>Click to 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403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2800" kern="1200" cap="all" baseline="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kern="1200" cap="none" baseline="0">
          <a:solidFill>
            <a:schemeClr val="accent5"/>
          </a:solidFill>
          <a:latin typeface="+mn-lt"/>
          <a:ea typeface="+mn-ea"/>
          <a:cs typeface="+mn-cs"/>
        </a:defRPr>
      </a:lvl1pPr>
      <a:lvl2pPr marL="0" indent="0" algn="l" defTabSz="914400" rtl="0" eaLnBrk="1" latinLnBrk="0" hangingPunct="1">
        <a:lnSpc>
          <a:spcPct val="90000"/>
        </a:lnSpc>
        <a:spcBef>
          <a:spcPts val="1100"/>
        </a:spcBef>
        <a:buFontTx/>
        <a:buNone/>
        <a:defRPr sz="1600" b="0" i="0" kern="1600" cap="none" baseline="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baseline="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Wingdings" charset="2"/>
        <a:buChar char="§"/>
        <a:defRPr sz="1400" kern="1200" cap="none" baseline="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Courier New" charset="0"/>
        <a:buChar char="o"/>
        <a:defRPr sz="1200" kern="1200" baseline="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sae.org/servlets/works/postDiscussion.do?comtID=TEAIAEG&amp;docID=&amp;resourceID=787382&amp;inputPage=showAll"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eiolca.net/cgi-bin/dft/use.pl" TargetMode="External"/><Relationship Id="rId2" Type="http://schemas.openxmlformats.org/officeDocument/2006/relationships/hyperlink" Target="https://www.denix.osd.mil/esohacq/home/" TargetMode="External"/><Relationship Id="rId1" Type="http://schemas.openxmlformats.org/officeDocument/2006/relationships/slideLayout" Target="../slideLayouts/slideLayout13.xml"/><Relationship Id="rId6" Type="http://schemas.openxmlformats.org/officeDocument/2006/relationships/hyperlink" Target="http://www.basecarbone.fr/en/basecarbone/donnees-consulter/choix-categorie" TargetMode="External"/><Relationship Id="rId5" Type="http://schemas.openxmlformats.org/officeDocument/2006/relationships/hyperlink" Target="http://www.base-impacts.ademe.fr/" TargetMode="External"/><Relationship Id="rId4" Type="http://schemas.openxmlformats.org/officeDocument/2006/relationships/hyperlink" Target="https://catalog.data.gov/dataset/useeio-v1-1-matr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Work Group 3 Webinar</a:t>
            </a:r>
          </a:p>
        </p:txBody>
      </p:sp>
      <p:sp>
        <p:nvSpPr>
          <p:cNvPr id="3" name="Text Placeholder 2"/>
          <p:cNvSpPr>
            <a:spLocks noGrp="1"/>
          </p:cNvSpPr>
          <p:nvPr>
            <p:ph type="body" sz="quarter" idx="11"/>
          </p:nvPr>
        </p:nvSpPr>
        <p:spPr/>
        <p:txBody>
          <a:bodyPr/>
          <a:lstStyle/>
          <a:p>
            <a:r>
              <a:rPr lang="en-US" b="1" dirty="0"/>
              <a:t>Scope 3 </a:t>
            </a:r>
            <a:r>
              <a:rPr lang="en-US" dirty="0"/>
              <a:t>Purchased Goods &amp; Services and Capital Goods: Excel Tool, User Guide, Methodology</a:t>
            </a:r>
          </a:p>
        </p:txBody>
      </p:sp>
      <p:sp>
        <p:nvSpPr>
          <p:cNvPr id="4" name="Text Placeholder 3"/>
          <p:cNvSpPr>
            <a:spLocks noGrp="1"/>
          </p:cNvSpPr>
          <p:nvPr>
            <p:ph type="body" sz="quarter" idx="12"/>
          </p:nvPr>
        </p:nvSpPr>
        <p:spPr/>
        <p:txBody>
          <a:bodyPr/>
          <a:lstStyle/>
          <a:p>
            <a:r>
              <a:rPr lang="en-US" dirty="0"/>
              <a:t>July 21, 2020</a:t>
            </a:r>
          </a:p>
          <a:p>
            <a:r>
              <a:rPr lang="en-US" dirty="0"/>
              <a:t>Rick Love, Raytheon</a:t>
            </a:r>
          </a:p>
          <a:p>
            <a:r>
              <a:rPr lang="en-US" dirty="0"/>
              <a:t>WG3</a:t>
            </a:r>
          </a:p>
        </p:txBody>
      </p:sp>
    </p:spTree>
    <p:extLst>
      <p:ext uri="{BB962C8B-B14F-4D97-AF65-F5344CB8AC3E}">
        <p14:creationId xmlns:p14="http://schemas.microsoft.com/office/powerpoint/2010/main" val="206528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65ED60-44C1-4AE2-92F6-9807B61AC3F4}"/>
              </a:ext>
            </a:extLst>
          </p:cNvPr>
          <p:cNvSpPr>
            <a:spLocks noGrp="1"/>
          </p:cNvSpPr>
          <p:nvPr>
            <p:ph type="title"/>
          </p:nvPr>
        </p:nvSpPr>
        <p:spPr/>
        <p:txBody>
          <a:bodyPr/>
          <a:lstStyle/>
          <a:p>
            <a:r>
              <a:rPr lang="en-GB" dirty="0"/>
              <a:t>Groups, categories and emission factors</a:t>
            </a:r>
          </a:p>
        </p:txBody>
      </p:sp>
      <p:pic>
        <p:nvPicPr>
          <p:cNvPr id="6" name="Content Placeholder 5"/>
          <p:cNvPicPr>
            <a:picLocks noGrp="1" noChangeAspect="1"/>
          </p:cNvPicPr>
          <p:nvPr>
            <p:ph sz="quarter" idx="16"/>
          </p:nvPr>
        </p:nvPicPr>
        <p:blipFill>
          <a:blip r:embed="rId3"/>
          <a:stretch>
            <a:fillRect/>
          </a:stretch>
        </p:blipFill>
        <p:spPr>
          <a:xfrm>
            <a:off x="2945714" y="2204664"/>
            <a:ext cx="6337409" cy="4048125"/>
          </a:xfrm>
          <a:prstGeom prst="rect">
            <a:avLst/>
          </a:prstGeom>
        </p:spPr>
      </p:pic>
    </p:spTree>
    <p:extLst>
      <p:ext uri="{BB962C8B-B14F-4D97-AF65-F5344CB8AC3E}">
        <p14:creationId xmlns:p14="http://schemas.microsoft.com/office/powerpoint/2010/main" val="361781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6DD92-56DD-40FF-9576-CA7D956971E6}"/>
              </a:ext>
            </a:extLst>
          </p:cNvPr>
          <p:cNvSpPr>
            <a:spLocks noGrp="1"/>
          </p:cNvSpPr>
          <p:nvPr>
            <p:ph type="title"/>
          </p:nvPr>
        </p:nvSpPr>
        <p:spPr/>
        <p:txBody>
          <a:bodyPr/>
          <a:lstStyle/>
          <a:p>
            <a:r>
              <a:rPr lang="en-GB" dirty="0"/>
              <a:t>Tool demonstration</a:t>
            </a:r>
          </a:p>
        </p:txBody>
      </p:sp>
    </p:spTree>
    <p:extLst>
      <p:ext uri="{BB962C8B-B14F-4D97-AF65-F5344CB8AC3E}">
        <p14:creationId xmlns:p14="http://schemas.microsoft.com/office/powerpoint/2010/main" val="69530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6"/>
          </p:nvPr>
        </p:nvSpPr>
        <p:spPr/>
        <p:txBody>
          <a:bodyPr/>
          <a:lstStyle/>
          <a:p>
            <a:pPr marL="285750" lvl="1" indent="-285750">
              <a:buFont typeface="Arial" panose="020B0604020202020204" pitchFamily="34" charset="0"/>
              <a:buChar char="•"/>
            </a:pPr>
            <a:r>
              <a:rPr lang="en-GB" dirty="0">
                <a:solidFill>
                  <a:schemeClr val="tx1"/>
                </a:solidFill>
                <a:sym typeface="Wingdings" panose="05000000000000000000" pitchFamily="2" charset="2"/>
              </a:rPr>
              <a:t>Applicability from entry level user to advanced user</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Spend based</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Hybrid</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Mass based</a:t>
            </a:r>
          </a:p>
          <a:p>
            <a:pPr marL="285750" lvl="1" indent="-285750">
              <a:buFont typeface="Arial" panose="020B0604020202020204" pitchFamily="34" charset="0"/>
              <a:buChar char="•"/>
            </a:pPr>
            <a:r>
              <a:rPr lang="en-GB" dirty="0">
                <a:solidFill>
                  <a:schemeClr val="tx1"/>
                </a:solidFill>
                <a:sym typeface="Wingdings" panose="05000000000000000000" pitchFamily="2" charset="2"/>
              </a:rPr>
              <a:t>Not a precise tool, but accurate enough to provide user with ability to determine how their inventory is apportioned across different categories of supply</a:t>
            </a:r>
          </a:p>
          <a:p>
            <a:pPr marL="285750" lvl="1" indent="-285750">
              <a:buFont typeface="Arial" panose="020B0604020202020204" pitchFamily="34" charset="0"/>
              <a:buChar char="•"/>
            </a:pPr>
            <a:r>
              <a:rPr lang="en-GB" dirty="0">
                <a:solidFill>
                  <a:schemeClr val="tx1"/>
                </a:solidFill>
                <a:sym typeface="Wingdings" panose="05000000000000000000" pitchFamily="2" charset="2"/>
              </a:rPr>
              <a:t>Provides user organisation with information to focus improvement activity</a:t>
            </a:r>
          </a:p>
          <a:p>
            <a:pPr marL="285750" lvl="1" indent="-285750">
              <a:buFont typeface="Arial" panose="020B0604020202020204" pitchFamily="34" charset="0"/>
              <a:buChar char="•"/>
            </a:pPr>
            <a:r>
              <a:rPr lang="en-GB" dirty="0">
                <a:solidFill>
                  <a:schemeClr val="tx1"/>
                </a:solidFill>
                <a:sym typeface="Wingdings" panose="05000000000000000000" pitchFamily="2" charset="2"/>
              </a:rPr>
              <a:t>Provides a consistent approach across the aerospace and defence industry</a:t>
            </a:r>
          </a:p>
          <a:p>
            <a:pPr marL="285750" lvl="1" indent="-285750">
              <a:buFont typeface="Arial" panose="020B0604020202020204" pitchFamily="34" charset="0"/>
              <a:buChar char="•"/>
            </a:pPr>
            <a:r>
              <a:rPr lang="en-GB" dirty="0">
                <a:solidFill>
                  <a:schemeClr val="tx1"/>
                </a:solidFill>
                <a:sym typeface="Wingdings" panose="05000000000000000000" pitchFamily="2" charset="2"/>
              </a:rPr>
              <a:t>Purchasing categories that are commonly used across aerospace and defence</a:t>
            </a:r>
          </a:p>
          <a:p>
            <a:pPr marL="285750" lvl="1" indent="-285750">
              <a:buFont typeface="Arial" panose="020B0604020202020204" pitchFamily="34" charset="0"/>
              <a:buChar char="•"/>
            </a:pPr>
            <a:r>
              <a:rPr lang="en-GB" dirty="0">
                <a:solidFill>
                  <a:schemeClr val="tx1"/>
                </a:solidFill>
                <a:sym typeface="Wingdings" panose="05000000000000000000" pitchFamily="2" charset="2"/>
              </a:rPr>
              <a:t>Can be partly customised for advanced users e.g. own emissions factors or purchasing categories</a:t>
            </a:r>
          </a:p>
          <a:p>
            <a:pPr marL="285750" lvl="1" indent="-285750">
              <a:buFont typeface="Arial" panose="020B0604020202020204" pitchFamily="34" charset="0"/>
              <a:buChar char="•"/>
            </a:pPr>
            <a:r>
              <a:rPr lang="en-GB" dirty="0">
                <a:solidFill>
                  <a:schemeClr val="tx1"/>
                </a:solidFill>
                <a:sym typeface="Wingdings" panose="05000000000000000000" pitchFamily="2" charset="2"/>
              </a:rPr>
              <a:t>Maintenance process so IAEC can update emissions factors annually without need for consultancy input</a:t>
            </a:r>
          </a:p>
          <a:p>
            <a:pPr marL="285750" lvl="1" indent="-285750">
              <a:buFont typeface="Arial" panose="020B0604020202020204" pitchFamily="34" charset="0"/>
              <a:buChar char="•"/>
            </a:pPr>
            <a:r>
              <a:rPr lang="en-GB" dirty="0">
                <a:solidFill>
                  <a:schemeClr val="tx1"/>
                </a:solidFill>
                <a:sym typeface="Wingdings" panose="05000000000000000000" pitchFamily="2" charset="2"/>
              </a:rPr>
              <a:t>User data retained with in their own firewalls</a:t>
            </a:r>
          </a:p>
          <a:p>
            <a:pPr marL="285750" lvl="1" indent="-285750">
              <a:buFont typeface="Arial" panose="020B0604020202020204" pitchFamily="34" charset="0"/>
              <a:buChar char="•"/>
            </a:pPr>
            <a:r>
              <a:rPr lang="en-GB" dirty="0">
                <a:solidFill>
                  <a:schemeClr val="tx1"/>
                </a:solidFill>
                <a:sym typeface="Wingdings" panose="05000000000000000000" pitchFamily="2" charset="2"/>
              </a:rPr>
              <a:t>Enable industry to respond to evolving carbon legislation and stakeholder expectation e.g. CDP, DJSI, EU Taxonomy Regulation, Science Based Targets</a:t>
            </a:r>
          </a:p>
          <a:p>
            <a:pPr lvl="1"/>
            <a:endParaRPr lang="en-GB" dirty="0">
              <a:solidFill>
                <a:schemeClr val="tx1"/>
              </a:solidFill>
              <a:sym typeface="Wingdings" panose="05000000000000000000" pitchFamily="2" charset="2"/>
            </a:endParaRPr>
          </a:p>
          <a:p>
            <a:pPr marL="285750" lvl="1" indent="-285750">
              <a:buFont typeface="Arial" panose="020B0604020202020204" pitchFamily="34" charset="0"/>
              <a:buChar char="•"/>
            </a:pPr>
            <a:endParaRPr lang="en-GB" dirty="0">
              <a:solidFill>
                <a:schemeClr val="tx1"/>
              </a:solidFill>
            </a:endParaRPr>
          </a:p>
        </p:txBody>
      </p:sp>
      <p:sp>
        <p:nvSpPr>
          <p:cNvPr id="3" name="Title 2"/>
          <p:cNvSpPr>
            <a:spLocks noGrp="1"/>
          </p:cNvSpPr>
          <p:nvPr>
            <p:ph type="title"/>
          </p:nvPr>
        </p:nvSpPr>
        <p:spPr>
          <a:xfrm>
            <a:off x="660724" y="1401600"/>
            <a:ext cx="11240124" cy="453568"/>
          </a:xfrm>
        </p:spPr>
        <p:txBody>
          <a:bodyPr/>
          <a:lstStyle/>
          <a:p>
            <a:r>
              <a:rPr lang="en-GB" dirty="0"/>
              <a:t>Benefits of the tool</a:t>
            </a:r>
          </a:p>
        </p:txBody>
      </p:sp>
    </p:spTree>
    <p:extLst>
      <p:ext uri="{BB962C8B-B14F-4D97-AF65-F5344CB8AC3E}">
        <p14:creationId xmlns:p14="http://schemas.microsoft.com/office/powerpoint/2010/main" val="287257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6"/>
          </p:nvPr>
        </p:nvSpPr>
        <p:spPr/>
        <p:txBody>
          <a:bodyPr/>
          <a:lstStyle/>
          <a:p>
            <a:pPr marL="285750" lvl="1" indent="-285750">
              <a:buFont typeface="Arial" panose="020B0604020202020204" pitchFamily="34" charset="0"/>
              <a:buChar char="•"/>
            </a:pPr>
            <a:r>
              <a:rPr lang="en-GB" dirty="0">
                <a:solidFill>
                  <a:schemeClr val="tx1"/>
                </a:solidFill>
                <a:sym typeface="Wingdings" panose="05000000000000000000" pitchFamily="2" charset="2"/>
              </a:rPr>
              <a:t>Phase 1 pilot Nov 2019-Jan 2020 (WG3 User testing)</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User experience</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Functionality</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Comparability</a:t>
            </a:r>
          </a:p>
          <a:p>
            <a:pPr marL="285750" lvl="1" indent="-285750">
              <a:buFont typeface="Arial" panose="020B0604020202020204" pitchFamily="34" charset="0"/>
              <a:buChar char="•"/>
            </a:pPr>
            <a:r>
              <a:rPr lang="en-GB" dirty="0">
                <a:solidFill>
                  <a:schemeClr val="tx1"/>
                </a:solidFill>
                <a:sym typeface="Wingdings" panose="05000000000000000000" pitchFamily="2" charset="2"/>
              </a:rPr>
              <a:t>Phase 2 pilot (July 2020-Dec 2020) (Full IAEG membership)</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Provide introductory webinar (recorded and made available for IAEG members)</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Users test the tool for various functionality</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Collect feedback in survey and review</a:t>
            </a:r>
          </a:p>
          <a:p>
            <a:pPr marL="1428750" lvl="2" indent="-285750">
              <a:buFont typeface="Arial" panose="020B0604020202020204" pitchFamily="34" charset="0"/>
              <a:buChar char="•"/>
            </a:pPr>
            <a:r>
              <a:rPr lang="en-GB" dirty="0">
                <a:solidFill>
                  <a:schemeClr val="tx1"/>
                </a:solidFill>
                <a:sym typeface="Wingdings" panose="05000000000000000000" pitchFamily="2" charset="2"/>
              </a:rPr>
              <a:t>Adjust tool as needed</a:t>
            </a:r>
          </a:p>
          <a:p>
            <a:pPr marL="285750" lvl="1" indent="-285750">
              <a:buFont typeface="Arial" panose="020B0604020202020204" pitchFamily="34" charset="0"/>
              <a:buChar char="•"/>
            </a:pPr>
            <a:r>
              <a:rPr lang="en-GB" dirty="0">
                <a:solidFill>
                  <a:schemeClr val="tx1"/>
                </a:solidFill>
                <a:sym typeface="Wingdings" panose="05000000000000000000" pitchFamily="2" charset="2"/>
              </a:rPr>
              <a:t>Seek WRI GHG Protocol Accreditation (early 2021)</a:t>
            </a:r>
          </a:p>
          <a:p>
            <a:pPr marL="285750" lvl="1" indent="-285750">
              <a:buFont typeface="Arial" panose="020B0604020202020204" pitchFamily="34" charset="0"/>
              <a:buChar char="•"/>
            </a:pPr>
            <a:r>
              <a:rPr lang="en-GB" dirty="0">
                <a:solidFill>
                  <a:schemeClr val="tx1"/>
                </a:solidFill>
                <a:sym typeface="Wingdings" panose="05000000000000000000" pitchFamily="2" charset="2"/>
              </a:rPr>
              <a:t>Seek IAEG full Board approval (April 2021)</a:t>
            </a:r>
          </a:p>
          <a:p>
            <a:pPr marL="285750" lvl="1" indent="-285750">
              <a:buFont typeface="Arial" panose="020B0604020202020204" pitchFamily="34" charset="0"/>
              <a:buChar char="•"/>
            </a:pPr>
            <a:r>
              <a:rPr lang="en-GB" dirty="0">
                <a:solidFill>
                  <a:schemeClr val="tx1"/>
                </a:solidFill>
                <a:sym typeface="Wingdings" panose="05000000000000000000" pitchFamily="2" charset="2"/>
              </a:rPr>
              <a:t>Annual maintenance process in place: WG3 will review the tool for updates to data sources and inputs before annual reporting cycle in accordance with documentation (ongoing)</a:t>
            </a:r>
          </a:p>
          <a:p>
            <a:pPr marL="285750" lvl="1" indent="-285750">
              <a:buFont typeface="Arial" panose="020B0604020202020204" pitchFamily="34" charset="0"/>
              <a:buChar char="•"/>
            </a:pPr>
            <a:endParaRPr lang="en-GB" dirty="0">
              <a:solidFill>
                <a:schemeClr val="tx1"/>
              </a:solidFill>
            </a:endParaRPr>
          </a:p>
        </p:txBody>
      </p:sp>
      <p:sp>
        <p:nvSpPr>
          <p:cNvPr id="3" name="Title 2"/>
          <p:cNvSpPr>
            <a:spLocks noGrp="1"/>
          </p:cNvSpPr>
          <p:nvPr>
            <p:ph type="title"/>
          </p:nvPr>
        </p:nvSpPr>
        <p:spPr>
          <a:xfrm>
            <a:off x="660724" y="1401600"/>
            <a:ext cx="11240124" cy="453568"/>
          </a:xfrm>
        </p:spPr>
        <p:txBody>
          <a:bodyPr/>
          <a:lstStyle/>
          <a:p>
            <a:r>
              <a:rPr lang="en-GB" dirty="0"/>
              <a:t>Tool testing and Pathway to approval</a:t>
            </a:r>
          </a:p>
        </p:txBody>
      </p:sp>
      <p:sp>
        <p:nvSpPr>
          <p:cNvPr id="2" name="Rectangle 1"/>
          <p:cNvSpPr/>
          <p:nvPr/>
        </p:nvSpPr>
        <p:spPr>
          <a:xfrm>
            <a:off x="565474" y="3248025"/>
            <a:ext cx="9826301" cy="14859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82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285750" indent="-285750">
              <a:buFont typeface="Arial" panose="020B0604020202020204" pitchFamily="34" charset="0"/>
              <a:buChar char="•"/>
            </a:pPr>
            <a:r>
              <a:rPr lang="en-US" sz="2000" dirty="0"/>
              <a:t>Review User Guide for steps to test tool</a:t>
            </a:r>
          </a:p>
          <a:p>
            <a:pPr marL="285750" indent="-285750">
              <a:buFont typeface="Arial" panose="020B0604020202020204" pitchFamily="34" charset="0"/>
              <a:buChar char="•"/>
            </a:pPr>
            <a:r>
              <a:rPr lang="en-US" sz="2000" dirty="0"/>
              <a:t>Document challenges, feedback, etc.</a:t>
            </a:r>
          </a:p>
          <a:p>
            <a:pPr marL="285750" indent="-285750">
              <a:buFont typeface="Arial" panose="020B0604020202020204" pitchFamily="34" charset="0"/>
              <a:buChar char="•"/>
            </a:pPr>
            <a:r>
              <a:rPr lang="en-US" sz="2000" dirty="0"/>
              <a:t>WG3 will send </a:t>
            </a:r>
            <a:r>
              <a:rPr lang="en-US" sz="2000" dirty="0" err="1"/>
              <a:t>SurveyMonkey</a:t>
            </a:r>
            <a:r>
              <a:rPr lang="en-US" sz="2000" dirty="0"/>
              <a:t> link to capture feedback</a:t>
            </a:r>
          </a:p>
          <a:p>
            <a:endParaRPr lang="en-US" sz="2000" dirty="0"/>
          </a:p>
          <a:p>
            <a:r>
              <a:rPr lang="en-US" sz="2000" dirty="0"/>
              <a:t>Questions can be directed to WG3: Erin.Williamson@ngc.com</a:t>
            </a:r>
          </a:p>
          <a:p>
            <a:endParaRPr lang="en-US" sz="2000" dirty="0"/>
          </a:p>
          <a:p>
            <a:r>
              <a:rPr lang="en-US" sz="2000" dirty="0"/>
              <a:t>Documents found on IAEG.com</a:t>
            </a:r>
            <a:r>
              <a:rPr lang="en-US" sz="2000" dirty="0">
                <a:hlinkClick r:id="rId2"/>
              </a:rPr>
              <a:t> here</a:t>
            </a:r>
            <a:r>
              <a:rPr lang="en-US" sz="2000" dirty="0"/>
              <a:t>:</a:t>
            </a:r>
          </a:p>
          <a:p>
            <a:pPr marL="342900" lvl="1" indent="-342900">
              <a:buFont typeface="Arial" panose="020B0604020202020204" pitchFamily="34" charset="0"/>
              <a:buChar char="•"/>
            </a:pPr>
            <a:r>
              <a:rPr lang="en-US" sz="1800" dirty="0"/>
              <a:t>Clean Excel copy of tool</a:t>
            </a:r>
          </a:p>
          <a:p>
            <a:pPr marL="342900" lvl="1" indent="-342900">
              <a:buFont typeface="Arial" panose="020B0604020202020204" pitchFamily="34" charset="0"/>
              <a:buChar char="•"/>
            </a:pPr>
            <a:r>
              <a:rPr lang="en-US" sz="1800" dirty="0"/>
              <a:t>User Guide</a:t>
            </a:r>
          </a:p>
          <a:p>
            <a:pPr marL="342900" lvl="1" indent="-342900">
              <a:buFont typeface="Arial" panose="020B0604020202020204" pitchFamily="34" charset="0"/>
              <a:buChar char="•"/>
            </a:pPr>
            <a:r>
              <a:rPr lang="en-US" sz="1800" dirty="0"/>
              <a:t>Methodology</a:t>
            </a:r>
          </a:p>
          <a:p>
            <a:endParaRPr lang="en-US" sz="2000" dirty="0"/>
          </a:p>
        </p:txBody>
      </p:sp>
      <p:sp>
        <p:nvSpPr>
          <p:cNvPr id="3" name="Title 2"/>
          <p:cNvSpPr>
            <a:spLocks noGrp="1"/>
          </p:cNvSpPr>
          <p:nvPr>
            <p:ph type="title"/>
          </p:nvPr>
        </p:nvSpPr>
        <p:spPr/>
        <p:txBody>
          <a:bodyPr/>
          <a:lstStyle/>
          <a:p>
            <a:r>
              <a:rPr lang="en-US" dirty="0"/>
              <a:t>Next steps (Through </a:t>
            </a:r>
            <a:r>
              <a:rPr lang="en-US" dirty="0" err="1"/>
              <a:t>dec.</a:t>
            </a:r>
            <a:r>
              <a:rPr lang="en-US" dirty="0"/>
              <a:t> 2020)</a:t>
            </a:r>
          </a:p>
        </p:txBody>
      </p:sp>
    </p:spTree>
    <p:extLst>
      <p:ext uri="{BB962C8B-B14F-4D97-AF65-F5344CB8AC3E}">
        <p14:creationId xmlns:p14="http://schemas.microsoft.com/office/powerpoint/2010/main" val="341990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r>
              <a:rPr lang="en-US" dirty="0"/>
              <a:t>© 2020 IAEG® The International Aerospace Environmental Group® ("IAEG® ") is the owner of this material. This material may not be used for any purpose other than that for which it is provided without the express written consent of IAEG® . IAEG® will accept no liability either directly or indirectly for damages from any use of this material including without limitation any indirect, incidental, special and consequential damages, loss of data, income, profit or goodwill, loss of or damage to property or claims of third parties. IAEG® reserves the right to add to, change or delete its content or any part thereof without notice.    </a:t>
            </a:r>
            <a:br>
              <a:rPr lang="en-US" dirty="0"/>
            </a:br>
            <a:endParaRPr lang="en-US" dirty="0"/>
          </a:p>
          <a:p>
            <a:endParaRPr lang="en-US" dirty="0"/>
          </a:p>
        </p:txBody>
      </p:sp>
      <p:sp>
        <p:nvSpPr>
          <p:cNvPr id="3" name="Title 2"/>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97046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9E2F-A02D-459C-9C90-F4DD846C99DE}"/>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388688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methodologies</a:t>
            </a:r>
          </a:p>
        </p:txBody>
      </p:sp>
      <p:pic>
        <p:nvPicPr>
          <p:cNvPr id="4" name="Content Placeholder 3"/>
          <p:cNvPicPr>
            <a:picLocks noGrp="1"/>
          </p:cNvPicPr>
          <p:nvPr>
            <p:ph sz="quarter" idx="16"/>
          </p:nvPr>
        </p:nvPicPr>
        <p:blipFill>
          <a:blip r:embed="rId2"/>
          <a:stretch>
            <a:fillRect/>
          </a:stretch>
        </p:blipFill>
        <p:spPr>
          <a:xfrm>
            <a:off x="630879" y="2134552"/>
            <a:ext cx="5483540" cy="4048125"/>
          </a:xfrm>
          <a:prstGeom prst="rect">
            <a:avLst/>
          </a:prstGeom>
        </p:spPr>
      </p:pic>
      <p:pic>
        <p:nvPicPr>
          <p:cNvPr id="5" name="Picture 4"/>
          <p:cNvPicPr/>
          <p:nvPr/>
        </p:nvPicPr>
        <p:blipFill>
          <a:blip r:embed="rId3"/>
          <a:stretch>
            <a:fillRect/>
          </a:stretch>
        </p:blipFill>
        <p:spPr>
          <a:xfrm>
            <a:off x="6302059" y="2181541"/>
            <a:ext cx="5266055" cy="3954145"/>
          </a:xfrm>
          <a:prstGeom prst="rect">
            <a:avLst/>
          </a:prstGeom>
        </p:spPr>
      </p:pic>
    </p:spTree>
    <p:extLst>
      <p:ext uri="{BB962C8B-B14F-4D97-AF65-F5344CB8AC3E}">
        <p14:creationId xmlns:p14="http://schemas.microsoft.com/office/powerpoint/2010/main" val="92111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2409" y="-356134"/>
            <a:ext cx="9512522" cy="7351794"/>
          </a:xfrm>
          <a:prstGeom prst="rect">
            <a:avLst/>
          </a:prstGeom>
        </p:spPr>
      </p:pic>
    </p:spTree>
    <p:extLst>
      <p:ext uri="{BB962C8B-B14F-4D97-AF65-F5344CB8AC3E}">
        <p14:creationId xmlns:p14="http://schemas.microsoft.com/office/powerpoint/2010/main" val="282396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 screenshots: Read me tab</a:t>
            </a:r>
          </a:p>
        </p:txBody>
      </p:sp>
      <p:pic>
        <p:nvPicPr>
          <p:cNvPr id="4" name="Picture 3"/>
          <p:cNvPicPr>
            <a:picLocks noChangeAspect="1"/>
          </p:cNvPicPr>
          <p:nvPr/>
        </p:nvPicPr>
        <p:blipFill>
          <a:blip r:embed="rId2"/>
          <a:stretch>
            <a:fillRect/>
          </a:stretch>
        </p:blipFill>
        <p:spPr>
          <a:xfrm>
            <a:off x="1636270" y="1855168"/>
            <a:ext cx="7537710" cy="4506641"/>
          </a:xfrm>
          <a:prstGeom prst="rect">
            <a:avLst/>
          </a:prstGeom>
        </p:spPr>
      </p:pic>
    </p:spTree>
    <p:extLst>
      <p:ext uri="{BB962C8B-B14F-4D97-AF65-F5344CB8AC3E}">
        <p14:creationId xmlns:p14="http://schemas.microsoft.com/office/powerpoint/2010/main" val="101772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26929-64C7-AE44-AE29-19EAB9E60C05}"/>
              </a:ext>
            </a:extLst>
          </p:cNvPr>
          <p:cNvPicPr>
            <a:picLocks noChangeAspect="1"/>
          </p:cNvPicPr>
          <p:nvPr/>
        </p:nvPicPr>
        <p:blipFill rotWithShape="1">
          <a:blip r:embed="rId2"/>
          <a:srcRect b="19867"/>
          <a:stretch/>
        </p:blipFill>
        <p:spPr>
          <a:xfrm>
            <a:off x="-13355" y="502044"/>
            <a:ext cx="12191999" cy="6858001"/>
          </a:xfrm>
          <a:prstGeom prst="rect">
            <a:avLst/>
          </a:prstGeom>
        </p:spPr>
      </p:pic>
      <p:sp>
        <p:nvSpPr>
          <p:cNvPr id="3" name="Title 2"/>
          <p:cNvSpPr>
            <a:spLocks noGrp="1"/>
          </p:cNvSpPr>
          <p:nvPr>
            <p:ph type="title"/>
          </p:nvPr>
        </p:nvSpPr>
        <p:spPr>
          <a:xfrm>
            <a:off x="748707" y="1332669"/>
            <a:ext cx="10907390" cy="453568"/>
          </a:xfrm>
        </p:spPr>
        <p:txBody>
          <a:bodyPr>
            <a:normAutofit/>
          </a:bodyPr>
          <a:lstStyle/>
          <a:p>
            <a:r>
              <a:rPr lang="en-US" dirty="0"/>
              <a:t>Compliance reminders </a:t>
            </a:r>
            <a:r>
              <a:rPr lang="en-US" b="1" dirty="0">
                <a:solidFill>
                  <a:srgbClr val="547C3B"/>
                </a:solidFill>
              </a:rPr>
              <a:t>1 of 2</a:t>
            </a:r>
          </a:p>
        </p:txBody>
      </p:sp>
      <p:sp>
        <p:nvSpPr>
          <p:cNvPr id="2" name="Rounded Rectangle 1">
            <a:extLst>
              <a:ext uri="{FF2B5EF4-FFF2-40B4-BE49-F238E27FC236}">
                <a16:creationId xmlns:a16="http://schemas.microsoft.com/office/drawing/2014/main" id="{B2458056-29A1-DF43-AF60-F654D427AB55}"/>
              </a:ext>
            </a:extLst>
          </p:cNvPr>
          <p:cNvSpPr/>
          <p:nvPr/>
        </p:nvSpPr>
        <p:spPr>
          <a:xfrm>
            <a:off x="538982" y="2250804"/>
            <a:ext cx="2229385" cy="4032548"/>
          </a:xfrm>
          <a:prstGeom prst="roundRect">
            <a:avLst>
              <a:gd name="adj" fmla="val 7584"/>
            </a:avLst>
          </a:prstGeom>
          <a:solidFill>
            <a:schemeClr val="bg1">
              <a:lumMod val="85000"/>
              <a:alpha val="61000"/>
            </a:schemeClr>
          </a:solidFill>
        </p:spPr>
        <p:txBody>
          <a:bodyPr wrap="square" tIns="457200">
            <a:noAutofit/>
          </a:bodyPr>
          <a:lstStyle/>
          <a:p>
            <a:pPr>
              <a:spcBef>
                <a:spcPts val="600"/>
              </a:spcBef>
              <a:spcAft>
                <a:spcPts val="1200"/>
              </a:spcAft>
              <a:tabLst>
                <a:tab pos="230188" algn="l"/>
              </a:tabLst>
              <a:defRPr/>
            </a:pPr>
            <a:r>
              <a:rPr lang="en-US" sz="1600" kern="0" dirty="0">
                <a:solidFill>
                  <a:prstClr val="black"/>
                </a:solidFill>
                <a:latin typeface="Arial" pitchFamily="34" charset="0"/>
                <a:cs typeface="Arial" pitchFamily="34" charset="0"/>
              </a:rPr>
              <a:t>Conduct all IAEG</a:t>
            </a:r>
            <a:r>
              <a:rPr lang="en-US" sz="1600" kern="0" baseline="30000" dirty="0">
                <a:solidFill>
                  <a:prstClr val="black"/>
                </a:solidFill>
                <a:latin typeface="Arial" pitchFamily="34" charset="0"/>
                <a:cs typeface="Arial" pitchFamily="34" charset="0"/>
              </a:rPr>
              <a:t>®</a:t>
            </a:r>
            <a:r>
              <a:rPr lang="en-US" sz="1600" kern="0" dirty="0">
                <a:solidFill>
                  <a:prstClr val="black"/>
                </a:solidFill>
                <a:latin typeface="Arial" pitchFamily="34" charset="0"/>
                <a:cs typeface="Arial" pitchFamily="34" charset="0"/>
              </a:rPr>
              <a:t> work in compliance with IAEG</a:t>
            </a:r>
            <a:r>
              <a:rPr lang="en-US" sz="1600" kern="0" baseline="30000" dirty="0">
                <a:solidFill>
                  <a:prstClr val="black"/>
                </a:solidFill>
                <a:latin typeface="Arial" pitchFamily="34" charset="0"/>
                <a:cs typeface="Arial" pitchFamily="34" charset="0"/>
              </a:rPr>
              <a:t>®</a:t>
            </a:r>
            <a:r>
              <a:rPr lang="en-US" sz="1600" kern="0" dirty="0">
                <a:solidFill>
                  <a:prstClr val="black"/>
                </a:solidFill>
                <a:latin typeface="Arial" pitchFamily="34" charset="0"/>
                <a:cs typeface="Arial" pitchFamily="34" charset="0"/>
              </a:rPr>
              <a:t> governance requirements and policies, including the antitrust compliance policy.</a:t>
            </a:r>
            <a:endParaRPr lang="en-GB" sz="1600" kern="0" dirty="0">
              <a:solidFill>
                <a:prstClr val="black"/>
              </a:solidFill>
              <a:latin typeface="Arial" pitchFamily="34" charset="0"/>
              <a:cs typeface="Arial" pitchFamily="34" charset="0"/>
            </a:endParaRPr>
          </a:p>
        </p:txBody>
      </p:sp>
      <p:sp>
        <p:nvSpPr>
          <p:cNvPr id="5" name="Rounded Rectangle 4">
            <a:extLst>
              <a:ext uri="{FF2B5EF4-FFF2-40B4-BE49-F238E27FC236}">
                <a16:creationId xmlns:a16="http://schemas.microsoft.com/office/drawing/2014/main" id="{2A711F25-4FA1-C043-BB87-E4AFE56A4346}"/>
              </a:ext>
            </a:extLst>
          </p:cNvPr>
          <p:cNvSpPr/>
          <p:nvPr/>
        </p:nvSpPr>
        <p:spPr>
          <a:xfrm>
            <a:off x="3083504" y="2250804"/>
            <a:ext cx="2402233" cy="4032548"/>
          </a:xfrm>
          <a:prstGeom prst="roundRect">
            <a:avLst>
              <a:gd name="adj" fmla="val 7584"/>
            </a:avLst>
          </a:prstGeom>
          <a:solidFill>
            <a:schemeClr val="bg1">
              <a:lumMod val="85000"/>
              <a:alpha val="61000"/>
            </a:schemeClr>
          </a:solidFill>
        </p:spPr>
        <p:txBody>
          <a:bodyPr wrap="square" tIns="457200">
            <a:noAutofit/>
          </a:bodyPr>
          <a:lstStyle/>
          <a:p>
            <a:pPr>
              <a:spcBef>
                <a:spcPts val="600"/>
              </a:spcBef>
              <a:spcAft>
                <a:spcPts val="1200"/>
              </a:spcAft>
              <a:tabLst>
                <a:tab pos="230188" algn="l"/>
              </a:tabLst>
              <a:defRPr/>
            </a:pPr>
            <a:r>
              <a:rPr lang="en-GB" sz="1600" kern="0" dirty="0">
                <a:solidFill>
                  <a:prstClr val="black"/>
                </a:solidFill>
                <a:latin typeface="Arial" pitchFamily="34" charset="0"/>
                <a:cs typeface="Arial" pitchFamily="34" charset="0"/>
              </a:rPr>
              <a:t>Distribute an agenda before all meetings, and abide by the agenda. Distribute timely and accurate minutes after all meetings.</a:t>
            </a:r>
          </a:p>
        </p:txBody>
      </p:sp>
      <p:sp>
        <p:nvSpPr>
          <p:cNvPr id="6" name="Rounded Rectangle 5">
            <a:extLst>
              <a:ext uri="{FF2B5EF4-FFF2-40B4-BE49-F238E27FC236}">
                <a16:creationId xmlns:a16="http://schemas.microsoft.com/office/drawing/2014/main" id="{0A1D25E0-26CE-2E45-9368-9044D091628A}"/>
              </a:ext>
            </a:extLst>
          </p:cNvPr>
          <p:cNvSpPr/>
          <p:nvPr/>
        </p:nvSpPr>
        <p:spPr>
          <a:xfrm>
            <a:off x="5800875" y="2250806"/>
            <a:ext cx="2627508" cy="4032548"/>
          </a:xfrm>
          <a:prstGeom prst="roundRect">
            <a:avLst>
              <a:gd name="adj" fmla="val 7584"/>
            </a:avLst>
          </a:prstGeom>
          <a:solidFill>
            <a:schemeClr val="bg1">
              <a:lumMod val="85000"/>
              <a:alpha val="61000"/>
            </a:schemeClr>
          </a:solidFill>
        </p:spPr>
        <p:txBody>
          <a:bodyPr wrap="square" tIns="457200">
            <a:noAutofit/>
          </a:bodyPr>
          <a:lstStyle/>
          <a:p>
            <a:pPr>
              <a:spcAft>
                <a:spcPts val="1200"/>
              </a:spcAft>
              <a:tabLst>
                <a:tab pos="230188" algn="l"/>
              </a:tabLst>
              <a:defRPr/>
            </a:pPr>
            <a:r>
              <a:rPr lang="en-GB" sz="1600" kern="0" dirty="0">
                <a:solidFill>
                  <a:prstClr val="black"/>
                </a:solidFill>
                <a:latin typeface="Arial" pitchFamily="34" charset="0"/>
                <a:cs typeface="Arial" pitchFamily="34" charset="0"/>
              </a:rPr>
              <a:t>Have no conversation or other exchange that even appears to be leading to:</a:t>
            </a:r>
            <a:endParaRPr lang="en-US" sz="1600" kern="0" dirty="0">
              <a:solidFill>
                <a:prstClr val="black"/>
              </a:solidFill>
              <a:latin typeface="Arial" pitchFamily="34" charset="0"/>
              <a:cs typeface="Arial" pitchFamily="34" charset="0"/>
            </a:endParaRPr>
          </a:p>
          <a:p>
            <a:pPr marL="233363" lvl="1" indent="-225425">
              <a:spcAft>
                <a:spcPts val="1200"/>
              </a:spcAft>
              <a:buFont typeface="Arial" panose="020B0604020202020204" pitchFamily="34" charset="0"/>
              <a:buChar char="•"/>
              <a:defRPr/>
            </a:pPr>
            <a:r>
              <a:rPr lang="en-US" sz="1500" kern="0" dirty="0">
                <a:solidFill>
                  <a:prstClr val="black"/>
                </a:solidFill>
                <a:latin typeface="Arial" pitchFamily="34" charset="0"/>
                <a:cs typeface="Arial" pitchFamily="34" charset="0"/>
              </a:rPr>
              <a:t>Discussion of prices or pricing policy; or</a:t>
            </a:r>
          </a:p>
          <a:p>
            <a:pPr marL="233363" lvl="1" indent="-225425">
              <a:spcAft>
                <a:spcPts val="1200"/>
              </a:spcAft>
              <a:buFont typeface="Arial" panose="020B0604020202020204" pitchFamily="34" charset="0"/>
              <a:buChar char="•"/>
              <a:defRPr/>
            </a:pPr>
            <a:r>
              <a:rPr lang="en-US" sz="1500" kern="0" dirty="0">
                <a:solidFill>
                  <a:prstClr val="black"/>
                </a:solidFill>
                <a:latin typeface="Arial" pitchFamily="34" charset="0"/>
                <a:cs typeface="Arial" pitchFamily="34" charset="0"/>
              </a:rPr>
              <a:t>Other restraints on competition of any kind.</a:t>
            </a:r>
          </a:p>
        </p:txBody>
      </p:sp>
      <p:sp>
        <p:nvSpPr>
          <p:cNvPr id="7" name="Rounded Rectangle 6">
            <a:extLst>
              <a:ext uri="{FF2B5EF4-FFF2-40B4-BE49-F238E27FC236}">
                <a16:creationId xmlns:a16="http://schemas.microsoft.com/office/drawing/2014/main" id="{45BEEBC5-E53F-0E42-9BD5-FCD985031C0D}"/>
              </a:ext>
            </a:extLst>
          </p:cNvPr>
          <p:cNvSpPr/>
          <p:nvPr/>
        </p:nvSpPr>
        <p:spPr>
          <a:xfrm>
            <a:off x="8743521" y="2250805"/>
            <a:ext cx="2555891" cy="4032549"/>
          </a:xfrm>
          <a:prstGeom prst="roundRect">
            <a:avLst>
              <a:gd name="adj" fmla="val 7584"/>
            </a:avLst>
          </a:prstGeom>
          <a:solidFill>
            <a:schemeClr val="bg1">
              <a:lumMod val="85000"/>
              <a:alpha val="61000"/>
            </a:schemeClr>
          </a:solidFill>
        </p:spPr>
        <p:txBody>
          <a:bodyPr wrap="square" tIns="457200">
            <a:noAutofit/>
          </a:bodyPr>
          <a:lstStyle/>
          <a:p>
            <a:pPr>
              <a:spcAft>
                <a:spcPts val="1200"/>
              </a:spcAft>
              <a:tabLst>
                <a:tab pos="230188" algn="l"/>
              </a:tabLst>
              <a:defRPr/>
            </a:pPr>
            <a:r>
              <a:rPr lang="en-US" sz="1600" kern="0" dirty="0">
                <a:solidFill>
                  <a:prstClr val="black"/>
                </a:solidFill>
                <a:latin typeface="Arial" pitchFamily="34" charset="0"/>
                <a:cs typeface="Arial" pitchFamily="34" charset="0"/>
              </a:rPr>
              <a:t>IAEG</a:t>
            </a:r>
            <a:r>
              <a:rPr lang="en-US" sz="1600" kern="0" baseline="30000" dirty="0">
                <a:solidFill>
                  <a:prstClr val="black"/>
                </a:solidFill>
                <a:latin typeface="Arial" pitchFamily="34" charset="0"/>
                <a:cs typeface="Arial" pitchFamily="34" charset="0"/>
              </a:rPr>
              <a:t>®</a:t>
            </a:r>
            <a:r>
              <a:rPr lang="en-US" sz="1600" kern="0" baseline="60000" dirty="0">
                <a:solidFill>
                  <a:prstClr val="black"/>
                </a:solidFill>
                <a:latin typeface="Arial" pitchFamily="34" charset="0"/>
                <a:cs typeface="Arial" pitchFamily="34" charset="0"/>
              </a:rPr>
              <a:t> </a:t>
            </a:r>
            <a:r>
              <a:rPr lang="en-GB" sz="1600" kern="0" dirty="0">
                <a:solidFill>
                  <a:prstClr val="black"/>
                </a:solidFill>
                <a:latin typeface="Arial" pitchFamily="34" charset="0"/>
                <a:cs typeface="Arial" pitchFamily="34" charset="0"/>
              </a:rPr>
              <a:t>activities may not include collection or dissemination of:</a:t>
            </a:r>
          </a:p>
          <a:p>
            <a:pPr marL="233363" lvl="1" indent="-225425">
              <a:spcAft>
                <a:spcPts val="1200"/>
              </a:spcAft>
              <a:buFont typeface="Arial" panose="020B0604020202020204" pitchFamily="34" charset="0"/>
              <a:buChar char="•"/>
              <a:defRPr/>
            </a:pPr>
            <a:r>
              <a:rPr lang="en-GB" sz="1500" kern="0" dirty="0">
                <a:solidFill>
                  <a:prstClr val="black"/>
                </a:solidFill>
                <a:latin typeface="Arial" pitchFamily="34" charset="0"/>
                <a:cs typeface="Arial" pitchFamily="34" charset="0"/>
              </a:rPr>
              <a:t>Prices or pricing methods; or</a:t>
            </a:r>
          </a:p>
          <a:p>
            <a:pPr marL="233363" lvl="1" indent="-225425">
              <a:spcAft>
                <a:spcPts val="1200"/>
              </a:spcAft>
              <a:buFont typeface="Arial" panose="020B0604020202020204" pitchFamily="34" charset="0"/>
              <a:buChar char="•"/>
              <a:defRPr/>
            </a:pPr>
            <a:r>
              <a:rPr lang="en-GB" sz="1500" kern="0" dirty="0">
                <a:solidFill>
                  <a:prstClr val="black"/>
                </a:solidFill>
                <a:latin typeface="Arial" pitchFamily="34" charset="0"/>
                <a:cs typeface="Arial" pitchFamily="34" charset="0"/>
              </a:rPr>
              <a:t>Use of named suppliers in specific  business transactions</a:t>
            </a:r>
            <a:endParaRPr lang="en-US" sz="1500" kern="0" dirty="0">
              <a:solidFill>
                <a:prstClr val="black"/>
              </a:solidFill>
              <a:latin typeface="Arial" pitchFamily="34" charset="0"/>
              <a:cs typeface="Arial" pitchFamily="34" charset="0"/>
            </a:endParaRPr>
          </a:p>
        </p:txBody>
      </p:sp>
      <p:grpSp>
        <p:nvGrpSpPr>
          <p:cNvPr id="8" name="Group 7">
            <a:extLst>
              <a:ext uri="{FF2B5EF4-FFF2-40B4-BE49-F238E27FC236}">
                <a16:creationId xmlns:a16="http://schemas.microsoft.com/office/drawing/2014/main" id="{3234C951-E1F6-D844-A54A-14D28967AB57}"/>
              </a:ext>
            </a:extLst>
          </p:cNvPr>
          <p:cNvGrpSpPr/>
          <p:nvPr/>
        </p:nvGrpSpPr>
        <p:grpSpPr>
          <a:xfrm>
            <a:off x="1" y="-1"/>
            <a:ext cx="12192000" cy="1608027"/>
            <a:chOff x="1" y="-1"/>
            <a:chExt cx="12192000" cy="1608027"/>
          </a:xfrm>
        </p:grpSpPr>
        <p:pic>
          <p:nvPicPr>
            <p:cNvPr id="9" name="Picture 8">
              <a:extLst>
                <a:ext uri="{FF2B5EF4-FFF2-40B4-BE49-F238E27FC236}">
                  <a16:creationId xmlns:a16="http://schemas.microsoft.com/office/drawing/2014/main" id="{E722C576-A5BE-7243-A0C2-D881DAE547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12192000" cy="1608027"/>
            </a:xfrm>
            <a:prstGeom prst="rect">
              <a:avLst/>
            </a:prstGeom>
          </p:spPr>
        </p:pic>
        <p:pic>
          <p:nvPicPr>
            <p:cNvPr id="10" name="Picture 9">
              <a:extLst>
                <a:ext uri="{FF2B5EF4-FFF2-40B4-BE49-F238E27FC236}">
                  <a16:creationId xmlns:a16="http://schemas.microsoft.com/office/drawing/2014/main" id="{5352FE84-A969-0C42-986D-B45C7C90502C}"/>
                </a:ext>
              </a:extLst>
            </p:cNvPr>
            <p:cNvPicPr>
              <a:picLocks noChangeAspect="1"/>
            </p:cNvPicPr>
            <p:nvPr userDrawn="1"/>
          </p:nvPicPr>
          <p:blipFill>
            <a:blip r:embed="rId4"/>
            <a:stretch>
              <a:fillRect/>
            </a:stretch>
          </p:blipFill>
          <p:spPr>
            <a:xfrm>
              <a:off x="9271752" y="131275"/>
              <a:ext cx="2296362" cy="736825"/>
            </a:xfrm>
            <a:prstGeom prst="rect">
              <a:avLst/>
            </a:prstGeom>
          </p:spPr>
        </p:pic>
      </p:grpSp>
      <p:sp>
        <p:nvSpPr>
          <p:cNvPr id="13" name="Oval 12">
            <a:extLst>
              <a:ext uri="{FF2B5EF4-FFF2-40B4-BE49-F238E27FC236}">
                <a16:creationId xmlns:a16="http://schemas.microsoft.com/office/drawing/2014/main" id="{28A50C18-5C7D-E140-9D16-67679831E2B4}"/>
              </a:ext>
            </a:extLst>
          </p:cNvPr>
          <p:cNvSpPr/>
          <p:nvPr/>
        </p:nvSpPr>
        <p:spPr>
          <a:xfrm>
            <a:off x="1294490" y="1934695"/>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1</a:t>
            </a:r>
          </a:p>
        </p:txBody>
      </p:sp>
      <p:sp>
        <p:nvSpPr>
          <p:cNvPr id="14" name="Oval 13">
            <a:extLst>
              <a:ext uri="{FF2B5EF4-FFF2-40B4-BE49-F238E27FC236}">
                <a16:creationId xmlns:a16="http://schemas.microsoft.com/office/drawing/2014/main" id="{D4362D8C-993D-1847-9B28-6D9F392DDFFE}"/>
              </a:ext>
            </a:extLst>
          </p:cNvPr>
          <p:cNvSpPr/>
          <p:nvPr/>
        </p:nvSpPr>
        <p:spPr>
          <a:xfrm>
            <a:off x="3968511" y="1934695"/>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2</a:t>
            </a:r>
          </a:p>
        </p:txBody>
      </p:sp>
      <p:sp>
        <p:nvSpPr>
          <p:cNvPr id="15" name="Oval 14">
            <a:extLst>
              <a:ext uri="{FF2B5EF4-FFF2-40B4-BE49-F238E27FC236}">
                <a16:creationId xmlns:a16="http://schemas.microsoft.com/office/drawing/2014/main" id="{5E0DD8A6-18BA-3948-821D-07CDAFC39D81}"/>
              </a:ext>
            </a:extLst>
          </p:cNvPr>
          <p:cNvSpPr/>
          <p:nvPr/>
        </p:nvSpPr>
        <p:spPr>
          <a:xfrm>
            <a:off x="6790884" y="1934695"/>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3</a:t>
            </a:r>
          </a:p>
        </p:txBody>
      </p:sp>
      <p:sp>
        <p:nvSpPr>
          <p:cNvPr id="16" name="Oval 15">
            <a:extLst>
              <a:ext uri="{FF2B5EF4-FFF2-40B4-BE49-F238E27FC236}">
                <a16:creationId xmlns:a16="http://schemas.microsoft.com/office/drawing/2014/main" id="{379F85C1-7890-054C-92D6-A54544C5F600}"/>
              </a:ext>
            </a:extLst>
          </p:cNvPr>
          <p:cNvSpPr/>
          <p:nvPr/>
        </p:nvSpPr>
        <p:spPr>
          <a:xfrm>
            <a:off x="9733530" y="1943689"/>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4</a:t>
            </a:r>
          </a:p>
        </p:txBody>
      </p:sp>
      <p:sp>
        <p:nvSpPr>
          <p:cNvPr id="17" name="TextBox 16">
            <a:extLst>
              <a:ext uri="{FF2B5EF4-FFF2-40B4-BE49-F238E27FC236}">
                <a16:creationId xmlns:a16="http://schemas.microsoft.com/office/drawing/2014/main" id="{A418AA0A-CF9F-F342-9F59-9AB39A783784}"/>
              </a:ext>
            </a:extLst>
          </p:cNvPr>
          <p:cNvSpPr txBox="1"/>
          <p:nvPr/>
        </p:nvSpPr>
        <p:spPr>
          <a:xfrm>
            <a:off x="11184213" y="6581001"/>
            <a:ext cx="923651" cy="230832"/>
          </a:xfrm>
          <a:prstGeom prst="rect">
            <a:avLst/>
          </a:prstGeom>
          <a:noFill/>
        </p:spPr>
        <p:txBody>
          <a:bodyPr wrap="none" rtlCol="0">
            <a:spAutoFit/>
          </a:bodyPr>
          <a:lstStyle/>
          <a:p>
            <a:pPr algn="r"/>
            <a:r>
              <a:rPr lang="sk-SK" sz="900" dirty="0">
                <a:solidFill>
                  <a:srgbClr val="4472C4"/>
                </a:solidFill>
              </a:rPr>
              <a:t>© 2019 IAEG</a:t>
            </a:r>
            <a:r>
              <a:rPr lang="sk-SK" sz="900" baseline="30000" dirty="0">
                <a:solidFill>
                  <a:srgbClr val="4472C4"/>
                </a:solidFill>
              </a:rPr>
              <a:t>®</a:t>
            </a:r>
          </a:p>
        </p:txBody>
      </p:sp>
    </p:spTree>
    <p:extLst>
      <p:ext uri="{BB962C8B-B14F-4D97-AF65-F5344CB8AC3E}">
        <p14:creationId xmlns:p14="http://schemas.microsoft.com/office/powerpoint/2010/main" val="243488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 screenshots: decision tree</a:t>
            </a:r>
          </a:p>
        </p:txBody>
      </p:sp>
      <p:pic>
        <p:nvPicPr>
          <p:cNvPr id="4" name="Picture 3"/>
          <p:cNvPicPr>
            <a:picLocks noChangeAspect="1"/>
          </p:cNvPicPr>
          <p:nvPr/>
        </p:nvPicPr>
        <p:blipFill>
          <a:blip r:embed="rId2"/>
          <a:stretch>
            <a:fillRect/>
          </a:stretch>
        </p:blipFill>
        <p:spPr>
          <a:xfrm>
            <a:off x="660724" y="2173573"/>
            <a:ext cx="4911767" cy="3436651"/>
          </a:xfrm>
          <a:prstGeom prst="rect">
            <a:avLst/>
          </a:prstGeom>
        </p:spPr>
      </p:pic>
      <p:pic>
        <p:nvPicPr>
          <p:cNvPr id="5" name="Picture 4"/>
          <p:cNvPicPr>
            <a:picLocks noChangeAspect="1"/>
          </p:cNvPicPr>
          <p:nvPr/>
        </p:nvPicPr>
        <p:blipFill>
          <a:blip r:embed="rId3"/>
          <a:stretch>
            <a:fillRect/>
          </a:stretch>
        </p:blipFill>
        <p:spPr>
          <a:xfrm>
            <a:off x="6005981" y="2173573"/>
            <a:ext cx="4171337" cy="4139784"/>
          </a:xfrm>
          <a:prstGeom prst="rect">
            <a:avLst/>
          </a:prstGeom>
        </p:spPr>
      </p:pic>
    </p:spTree>
    <p:extLst>
      <p:ext uri="{BB962C8B-B14F-4D97-AF65-F5344CB8AC3E}">
        <p14:creationId xmlns:p14="http://schemas.microsoft.com/office/powerpoint/2010/main" val="259899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Tool screenshots: import data</a:t>
            </a:r>
          </a:p>
        </p:txBody>
      </p:sp>
      <p:pic>
        <p:nvPicPr>
          <p:cNvPr id="4" name="Picture 3"/>
          <p:cNvPicPr>
            <a:picLocks noChangeAspect="1"/>
          </p:cNvPicPr>
          <p:nvPr/>
        </p:nvPicPr>
        <p:blipFill>
          <a:blip r:embed="rId2"/>
          <a:stretch>
            <a:fillRect/>
          </a:stretch>
        </p:blipFill>
        <p:spPr>
          <a:xfrm>
            <a:off x="470581" y="2076239"/>
            <a:ext cx="11287676" cy="3859866"/>
          </a:xfrm>
          <a:prstGeom prst="rect">
            <a:avLst/>
          </a:prstGeom>
        </p:spPr>
      </p:pic>
    </p:spTree>
    <p:extLst>
      <p:ext uri="{BB962C8B-B14F-4D97-AF65-F5344CB8AC3E}">
        <p14:creationId xmlns:p14="http://schemas.microsoft.com/office/powerpoint/2010/main" val="3187668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85416" y="2024895"/>
            <a:ext cx="4916773" cy="3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Tool screenshots: results overview</a:t>
            </a:r>
          </a:p>
        </p:txBody>
      </p:sp>
      <p:pic>
        <p:nvPicPr>
          <p:cNvPr id="4" name="Picture 3"/>
          <p:cNvPicPr>
            <a:picLocks noChangeAspect="1"/>
          </p:cNvPicPr>
          <p:nvPr/>
        </p:nvPicPr>
        <p:blipFill>
          <a:blip r:embed="rId2"/>
          <a:stretch>
            <a:fillRect/>
          </a:stretch>
        </p:blipFill>
        <p:spPr>
          <a:xfrm>
            <a:off x="96425" y="2024895"/>
            <a:ext cx="3536668" cy="291754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777731" y="3139286"/>
            <a:ext cx="3063047" cy="3250449"/>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7031173" y="2069864"/>
            <a:ext cx="4841823" cy="3440572"/>
          </a:xfrm>
          <a:prstGeom prst="rect">
            <a:avLst/>
          </a:prstGeom>
        </p:spPr>
      </p:pic>
    </p:spTree>
    <p:extLst>
      <p:ext uri="{BB962C8B-B14F-4D97-AF65-F5344CB8AC3E}">
        <p14:creationId xmlns:p14="http://schemas.microsoft.com/office/powerpoint/2010/main" val="229009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26929-64C7-AE44-AE29-19EAB9E60C05}"/>
              </a:ext>
            </a:extLst>
          </p:cNvPr>
          <p:cNvPicPr>
            <a:picLocks noChangeAspect="1"/>
          </p:cNvPicPr>
          <p:nvPr/>
        </p:nvPicPr>
        <p:blipFill rotWithShape="1">
          <a:blip r:embed="rId3"/>
          <a:srcRect b="19867"/>
          <a:stretch/>
        </p:blipFill>
        <p:spPr>
          <a:xfrm>
            <a:off x="-1" y="-1"/>
            <a:ext cx="12191999" cy="6858001"/>
          </a:xfrm>
          <a:prstGeom prst="rect">
            <a:avLst/>
          </a:prstGeom>
        </p:spPr>
      </p:pic>
      <p:sp>
        <p:nvSpPr>
          <p:cNvPr id="3" name="Title 2"/>
          <p:cNvSpPr>
            <a:spLocks noGrp="1"/>
          </p:cNvSpPr>
          <p:nvPr>
            <p:ph type="title"/>
          </p:nvPr>
        </p:nvSpPr>
        <p:spPr>
          <a:xfrm>
            <a:off x="748707" y="1332669"/>
            <a:ext cx="10907390" cy="453568"/>
          </a:xfrm>
        </p:spPr>
        <p:txBody>
          <a:bodyPr>
            <a:normAutofit/>
          </a:bodyPr>
          <a:lstStyle/>
          <a:p>
            <a:r>
              <a:rPr lang="en-US" dirty="0"/>
              <a:t>Compliance reminders </a:t>
            </a:r>
            <a:r>
              <a:rPr lang="en-US" b="1" dirty="0">
                <a:solidFill>
                  <a:srgbClr val="547C3B"/>
                </a:solidFill>
              </a:rPr>
              <a:t>2 of 2</a:t>
            </a:r>
          </a:p>
        </p:txBody>
      </p:sp>
      <p:sp>
        <p:nvSpPr>
          <p:cNvPr id="2" name="Rounded Rectangle 1">
            <a:extLst>
              <a:ext uri="{FF2B5EF4-FFF2-40B4-BE49-F238E27FC236}">
                <a16:creationId xmlns:a16="http://schemas.microsoft.com/office/drawing/2014/main" id="{B2458056-29A1-DF43-AF60-F654D427AB55}"/>
              </a:ext>
            </a:extLst>
          </p:cNvPr>
          <p:cNvSpPr/>
          <p:nvPr/>
        </p:nvSpPr>
        <p:spPr>
          <a:xfrm>
            <a:off x="238538" y="2216739"/>
            <a:ext cx="2719561" cy="4032548"/>
          </a:xfrm>
          <a:prstGeom prst="roundRect">
            <a:avLst>
              <a:gd name="adj" fmla="val 7584"/>
            </a:avLst>
          </a:prstGeom>
          <a:solidFill>
            <a:schemeClr val="bg1">
              <a:lumMod val="85000"/>
              <a:alpha val="61000"/>
            </a:schemeClr>
          </a:solidFill>
        </p:spPr>
        <p:txBody>
          <a:bodyPr wrap="square" tIns="457200">
            <a:noAutofit/>
          </a:bodyPr>
          <a:lstStyle/>
          <a:p>
            <a:pPr>
              <a:spcBef>
                <a:spcPts val="600"/>
              </a:spcBef>
              <a:spcAft>
                <a:spcPts val="1200"/>
              </a:spcAft>
              <a:tabLst>
                <a:tab pos="230188" algn="l"/>
              </a:tabLst>
              <a:defRPr/>
            </a:pPr>
            <a:r>
              <a:rPr lang="en-GB" sz="1600" dirty="0">
                <a:solidFill>
                  <a:prstClr val="black"/>
                </a:solidFill>
                <a:latin typeface="Arial" panose="020B0604020202020204" pitchFamily="34" charset="0"/>
                <a:cs typeface="Arial" panose="020B0604020202020204" pitchFamily="34" charset="0"/>
              </a:rPr>
              <a:t>Before starting a project involving collection or dissemination of competition sensitive data, antitrust legal review is required. </a:t>
            </a:r>
          </a:p>
          <a:p>
            <a:pPr>
              <a:spcBef>
                <a:spcPts val="600"/>
              </a:spcBef>
              <a:spcAft>
                <a:spcPts val="1200"/>
              </a:spcAft>
              <a:tabLst>
                <a:tab pos="230188" algn="l"/>
              </a:tabLst>
              <a:defRPr/>
            </a:pPr>
            <a:r>
              <a:rPr lang="en-GB" sz="1600" dirty="0">
                <a:solidFill>
                  <a:prstClr val="black"/>
                </a:solidFill>
                <a:latin typeface="Arial" panose="020B0604020202020204" pitchFamily="34" charset="0"/>
                <a:cs typeface="Arial" panose="020B0604020202020204" pitchFamily="34" charset="0"/>
              </a:rPr>
              <a:t>The project must be designed to avoid adverse impacts on competition.</a:t>
            </a:r>
            <a:endParaRPr lang="en-GB" sz="1600" kern="0" dirty="0">
              <a:solidFill>
                <a:prstClr val="black"/>
              </a:solidFill>
              <a:latin typeface="Arial" pitchFamily="34" charset="0"/>
              <a:cs typeface="Arial" pitchFamily="34" charset="0"/>
            </a:endParaRPr>
          </a:p>
        </p:txBody>
      </p:sp>
      <p:sp>
        <p:nvSpPr>
          <p:cNvPr id="5" name="Rounded Rectangle 4">
            <a:extLst>
              <a:ext uri="{FF2B5EF4-FFF2-40B4-BE49-F238E27FC236}">
                <a16:creationId xmlns:a16="http://schemas.microsoft.com/office/drawing/2014/main" id="{2A711F25-4FA1-C043-BB87-E4AFE56A4346}"/>
              </a:ext>
            </a:extLst>
          </p:cNvPr>
          <p:cNvSpPr/>
          <p:nvPr/>
        </p:nvSpPr>
        <p:spPr>
          <a:xfrm>
            <a:off x="3190753" y="2250806"/>
            <a:ext cx="2514803" cy="4032548"/>
          </a:xfrm>
          <a:prstGeom prst="roundRect">
            <a:avLst>
              <a:gd name="adj" fmla="val 7584"/>
            </a:avLst>
          </a:prstGeom>
          <a:solidFill>
            <a:schemeClr val="bg1">
              <a:lumMod val="85000"/>
              <a:alpha val="61000"/>
            </a:schemeClr>
          </a:solidFill>
        </p:spPr>
        <p:txBody>
          <a:bodyPr wrap="square" tIns="457200">
            <a:noAutofit/>
          </a:bodyPr>
          <a:lstStyle/>
          <a:p>
            <a:pPr>
              <a:spcAft>
                <a:spcPts val="1200"/>
              </a:spcAft>
              <a:tabLst>
                <a:tab pos="230188" algn="l"/>
              </a:tabLst>
              <a:defRPr/>
            </a:pPr>
            <a:r>
              <a:rPr lang="en-US" sz="1600" kern="0" dirty="0">
                <a:solidFill>
                  <a:prstClr val="black"/>
                </a:solidFill>
                <a:latin typeface="Arial" pitchFamily="34" charset="0"/>
                <a:cs typeface="Arial" pitchFamily="34" charset="0"/>
              </a:rPr>
              <a:t>Do not disclose:</a:t>
            </a:r>
          </a:p>
          <a:p>
            <a:pPr marL="233363" indent="-233363">
              <a:spcAft>
                <a:spcPts val="1200"/>
              </a:spcAft>
              <a:buFont typeface="Arial" panose="020B0604020202020204" pitchFamily="34" charset="0"/>
              <a:buChar char="•"/>
              <a:defRPr/>
            </a:pPr>
            <a:r>
              <a:rPr lang="en-US" sz="1600" kern="0" dirty="0">
                <a:solidFill>
                  <a:prstClr val="black"/>
                </a:solidFill>
                <a:latin typeface="Arial" pitchFamily="34" charset="0"/>
                <a:cs typeface="Arial" pitchFamily="34" charset="0"/>
              </a:rPr>
              <a:t>Export controlled technical data</a:t>
            </a:r>
          </a:p>
          <a:p>
            <a:pPr marL="233363" indent="-233363">
              <a:spcAft>
                <a:spcPts val="1200"/>
              </a:spcAft>
              <a:buFont typeface="Arial" panose="020B0604020202020204" pitchFamily="34" charset="0"/>
              <a:buChar char="•"/>
              <a:defRPr/>
            </a:pPr>
            <a:r>
              <a:rPr lang="en-US" sz="1600" kern="0" dirty="0">
                <a:solidFill>
                  <a:prstClr val="black"/>
                </a:solidFill>
                <a:latin typeface="Arial" pitchFamily="34" charset="0"/>
                <a:cs typeface="Arial" pitchFamily="34" charset="0"/>
              </a:rPr>
              <a:t>Member proprietary information (unless under Board approved NDA)</a:t>
            </a:r>
          </a:p>
        </p:txBody>
      </p:sp>
      <p:sp>
        <p:nvSpPr>
          <p:cNvPr id="6" name="Rounded Rectangle 5">
            <a:extLst>
              <a:ext uri="{FF2B5EF4-FFF2-40B4-BE49-F238E27FC236}">
                <a16:creationId xmlns:a16="http://schemas.microsoft.com/office/drawing/2014/main" id="{0A1D25E0-26CE-2E45-9368-9044D091628A}"/>
              </a:ext>
            </a:extLst>
          </p:cNvPr>
          <p:cNvSpPr/>
          <p:nvPr/>
        </p:nvSpPr>
        <p:spPr>
          <a:xfrm>
            <a:off x="5883358" y="2276884"/>
            <a:ext cx="2853251" cy="4032548"/>
          </a:xfrm>
          <a:prstGeom prst="roundRect">
            <a:avLst>
              <a:gd name="adj" fmla="val 7584"/>
            </a:avLst>
          </a:prstGeom>
          <a:solidFill>
            <a:schemeClr val="bg1">
              <a:lumMod val="85000"/>
              <a:alpha val="61000"/>
            </a:schemeClr>
          </a:solidFill>
        </p:spPr>
        <p:txBody>
          <a:bodyPr wrap="square" tIns="457200">
            <a:noAutofit/>
          </a:bodyPr>
          <a:lstStyle/>
          <a:p>
            <a:pPr>
              <a:spcAft>
                <a:spcPts val="1200"/>
              </a:spcAft>
              <a:tabLst>
                <a:tab pos="230188" algn="l"/>
              </a:tabLst>
              <a:defRPr/>
            </a:pPr>
            <a:r>
              <a:rPr lang="en-US" sz="1600" kern="0" dirty="0">
                <a:solidFill>
                  <a:prstClr val="black"/>
                </a:solidFill>
                <a:latin typeface="Arial" pitchFamily="34" charset="0"/>
                <a:cs typeface="Arial" pitchFamily="34" charset="0"/>
              </a:rPr>
              <a:t>Do not request or collect:</a:t>
            </a:r>
          </a:p>
          <a:p>
            <a:pPr marL="233363" indent="-233363">
              <a:spcAft>
                <a:spcPts val="1200"/>
              </a:spcAft>
              <a:buFont typeface="Arial" panose="020B0604020202020204" pitchFamily="34" charset="0"/>
              <a:buChar char="•"/>
              <a:defRPr/>
            </a:pPr>
            <a:r>
              <a:rPr lang="en-US" sz="1600" kern="0" dirty="0">
                <a:solidFill>
                  <a:prstClr val="black"/>
                </a:solidFill>
                <a:latin typeface="Arial" pitchFamily="34" charset="0"/>
                <a:cs typeface="Arial" pitchFamily="34" charset="0"/>
              </a:rPr>
              <a:t>Personal data about individuals participating in IAEG activity except in compliance with the privacy policy.</a:t>
            </a:r>
          </a:p>
          <a:p>
            <a:pPr marL="233363" indent="-233363">
              <a:spcAft>
                <a:spcPts val="1200"/>
              </a:spcAft>
              <a:buFont typeface="Arial" panose="020B0604020202020204" pitchFamily="34" charset="0"/>
              <a:buChar char="•"/>
              <a:defRPr/>
            </a:pPr>
            <a:endParaRPr lang="en-US" sz="1400" kern="0" dirty="0">
              <a:solidFill>
                <a:srgbClr val="FF0000"/>
              </a:solidFill>
              <a:latin typeface="Arial" pitchFamily="34" charset="0"/>
              <a:cs typeface="Arial" pitchFamily="34" charset="0"/>
            </a:endParaRPr>
          </a:p>
          <a:p>
            <a:pPr marL="233363" indent="-233363">
              <a:spcAft>
                <a:spcPts val="1200"/>
              </a:spcAft>
              <a:buFont typeface="Arial" panose="020B0604020202020204" pitchFamily="34" charset="0"/>
              <a:buChar char="•"/>
              <a:defRPr/>
            </a:pPr>
            <a:endParaRPr lang="en-US" sz="1400" kern="0" dirty="0">
              <a:solidFill>
                <a:srgbClr val="FF0000"/>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id="{45BEEBC5-E53F-0E42-9BD5-FCD985031C0D}"/>
              </a:ext>
            </a:extLst>
          </p:cNvPr>
          <p:cNvSpPr/>
          <p:nvPr/>
        </p:nvSpPr>
        <p:spPr>
          <a:xfrm>
            <a:off x="8969263" y="2250805"/>
            <a:ext cx="2853251" cy="4032549"/>
          </a:xfrm>
          <a:prstGeom prst="roundRect">
            <a:avLst>
              <a:gd name="adj" fmla="val 7584"/>
            </a:avLst>
          </a:prstGeom>
          <a:solidFill>
            <a:schemeClr val="bg1">
              <a:lumMod val="85000"/>
              <a:alpha val="61000"/>
            </a:schemeClr>
          </a:solidFill>
        </p:spPr>
        <p:txBody>
          <a:bodyPr wrap="square" tIns="457200">
            <a:noAutofit/>
          </a:bodyPr>
          <a:lstStyle/>
          <a:p>
            <a:pPr>
              <a:spcBef>
                <a:spcPts val="600"/>
              </a:spcBef>
              <a:spcAft>
                <a:spcPts val="1200"/>
              </a:spcAft>
              <a:tabLst>
                <a:tab pos="230188" algn="l"/>
              </a:tabLst>
              <a:defRPr/>
            </a:pPr>
            <a:r>
              <a:rPr lang="en-US" sz="1600" kern="0" dirty="0">
                <a:solidFill>
                  <a:prstClr val="black"/>
                </a:solidFill>
                <a:latin typeface="Arial" pitchFamily="34" charset="0"/>
                <a:cs typeface="Arial" pitchFamily="34" charset="0"/>
              </a:rPr>
              <a:t>These Guidelines apply to informal conversations as well as formal IAEG</a:t>
            </a:r>
            <a:r>
              <a:rPr lang="en-US" sz="1600" kern="0" baseline="30000" dirty="0">
                <a:solidFill>
                  <a:prstClr val="black"/>
                </a:solidFill>
                <a:latin typeface="Arial" pitchFamily="34" charset="0"/>
                <a:cs typeface="Arial" pitchFamily="34" charset="0"/>
              </a:rPr>
              <a:t>®</a:t>
            </a:r>
            <a:r>
              <a:rPr lang="en-US" sz="1600" kern="0" dirty="0">
                <a:solidFill>
                  <a:prstClr val="black"/>
                </a:solidFill>
                <a:latin typeface="Arial" pitchFamily="34" charset="0"/>
                <a:cs typeface="Arial" pitchFamily="34" charset="0"/>
              </a:rPr>
              <a:t> activities.</a:t>
            </a:r>
          </a:p>
        </p:txBody>
      </p:sp>
      <p:grpSp>
        <p:nvGrpSpPr>
          <p:cNvPr id="8" name="Group 7">
            <a:extLst>
              <a:ext uri="{FF2B5EF4-FFF2-40B4-BE49-F238E27FC236}">
                <a16:creationId xmlns:a16="http://schemas.microsoft.com/office/drawing/2014/main" id="{3234C951-E1F6-D844-A54A-14D28967AB57}"/>
              </a:ext>
            </a:extLst>
          </p:cNvPr>
          <p:cNvGrpSpPr/>
          <p:nvPr/>
        </p:nvGrpSpPr>
        <p:grpSpPr>
          <a:xfrm>
            <a:off x="-2" y="-45991"/>
            <a:ext cx="12192000" cy="1608027"/>
            <a:chOff x="3" y="29018"/>
            <a:chExt cx="12192000" cy="1608027"/>
          </a:xfrm>
        </p:grpSpPr>
        <p:pic>
          <p:nvPicPr>
            <p:cNvPr id="9" name="Picture 8">
              <a:extLst>
                <a:ext uri="{FF2B5EF4-FFF2-40B4-BE49-F238E27FC236}">
                  <a16:creationId xmlns:a16="http://schemas.microsoft.com/office/drawing/2014/main" id="{E722C576-A5BE-7243-A0C2-D881DAE547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 y="29018"/>
              <a:ext cx="12192000" cy="1608027"/>
            </a:xfrm>
            <a:prstGeom prst="rect">
              <a:avLst/>
            </a:prstGeom>
          </p:spPr>
        </p:pic>
        <p:pic>
          <p:nvPicPr>
            <p:cNvPr id="10" name="Picture 9">
              <a:extLst>
                <a:ext uri="{FF2B5EF4-FFF2-40B4-BE49-F238E27FC236}">
                  <a16:creationId xmlns:a16="http://schemas.microsoft.com/office/drawing/2014/main" id="{5352FE84-A969-0C42-986D-B45C7C90502C}"/>
                </a:ext>
              </a:extLst>
            </p:cNvPr>
            <p:cNvPicPr>
              <a:picLocks noChangeAspect="1"/>
            </p:cNvPicPr>
            <p:nvPr userDrawn="1"/>
          </p:nvPicPr>
          <p:blipFill>
            <a:blip r:embed="rId5"/>
            <a:stretch>
              <a:fillRect/>
            </a:stretch>
          </p:blipFill>
          <p:spPr>
            <a:xfrm>
              <a:off x="9271752" y="131275"/>
              <a:ext cx="2296362" cy="736825"/>
            </a:xfrm>
            <a:prstGeom prst="rect">
              <a:avLst/>
            </a:prstGeom>
          </p:spPr>
        </p:pic>
      </p:grpSp>
      <p:sp>
        <p:nvSpPr>
          <p:cNvPr id="13" name="Oval 12">
            <a:extLst>
              <a:ext uri="{FF2B5EF4-FFF2-40B4-BE49-F238E27FC236}">
                <a16:creationId xmlns:a16="http://schemas.microsoft.com/office/drawing/2014/main" id="{28A50C18-5C7D-E140-9D16-67679831E2B4}"/>
              </a:ext>
            </a:extLst>
          </p:cNvPr>
          <p:cNvSpPr/>
          <p:nvPr/>
        </p:nvSpPr>
        <p:spPr>
          <a:xfrm>
            <a:off x="1294490" y="1934695"/>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5</a:t>
            </a:r>
          </a:p>
        </p:txBody>
      </p:sp>
      <p:sp>
        <p:nvSpPr>
          <p:cNvPr id="14" name="Oval 13">
            <a:extLst>
              <a:ext uri="{FF2B5EF4-FFF2-40B4-BE49-F238E27FC236}">
                <a16:creationId xmlns:a16="http://schemas.microsoft.com/office/drawing/2014/main" id="{D4362D8C-993D-1847-9B28-6D9F392DDFFE}"/>
              </a:ext>
            </a:extLst>
          </p:cNvPr>
          <p:cNvSpPr/>
          <p:nvPr/>
        </p:nvSpPr>
        <p:spPr>
          <a:xfrm>
            <a:off x="4116020" y="1960776"/>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6</a:t>
            </a:r>
          </a:p>
        </p:txBody>
      </p:sp>
      <p:sp>
        <p:nvSpPr>
          <p:cNvPr id="15" name="Oval 14">
            <a:extLst>
              <a:ext uri="{FF2B5EF4-FFF2-40B4-BE49-F238E27FC236}">
                <a16:creationId xmlns:a16="http://schemas.microsoft.com/office/drawing/2014/main" id="{5E0DD8A6-18BA-3948-821D-07CDAFC39D81}"/>
              </a:ext>
            </a:extLst>
          </p:cNvPr>
          <p:cNvSpPr/>
          <p:nvPr/>
        </p:nvSpPr>
        <p:spPr>
          <a:xfrm>
            <a:off x="6911147" y="1934695"/>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7</a:t>
            </a:r>
          </a:p>
        </p:txBody>
      </p:sp>
      <p:sp>
        <p:nvSpPr>
          <p:cNvPr id="16" name="Oval 15">
            <a:extLst>
              <a:ext uri="{FF2B5EF4-FFF2-40B4-BE49-F238E27FC236}">
                <a16:creationId xmlns:a16="http://schemas.microsoft.com/office/drawing/2014/main" id="{379F85C1-7890-054C-92D6-A54544C5F600}"/>
              </a:ext>
            </a:extLst>
          </p:cNvPr>
          <p:cNvSpPr/>
          <p:nvPr/>
        </p:nvSpPr>
        <p:spPr>
          <a:xfrm>
            <a:off x="10032376" y="1934695"/>
            <a:ext cx="632217" cy="632217"/>
          </a:xfrm>
          <a:prstGeom prst="ellipse">
            <a:avLst/>
          </a:prstGeom>
          <a:solidFill>
            <a:srgbClr val="54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rPr>
              <a:t>8</a:t>
            </a:r>
          </a:p>
        </p:txBody>
      </p:sp>
      <p:sp>
        <p:nvSpPr>
          <p:cNvPr id="17" name="TextBox 16">
            <a:extLst>
              <a:ext uri="{FF2B5EF4-FFF2-40B4-BE49-F238E27FC236}">
                <a16:creationId xmlns:a16="http://schemas.microsoft.com/office/drawing/2014/main" id="{A418AA0A-CF9F-F342-9F59-9AB39A783784}"/>
              </a:ext>
            </a:extLst>
          </p:cNvPr>
          <p:cNvSpPr txBox="1"/>
          <p:nvPr/>
        </p:nvSpPr>
        <p:spPr>
          <a:xfrm>
            <a:off x="11184213" y="6581001"/>
            <a:ext cx="923651" cy="230832"/>
          </a:xfrm>
          <a:prstGeom prst="rect">
            <a:avLst/>
          </a:prstGeom>
          <a:noFill/>
        </p:spPr>
        <p:txBody>
          <a:bodyPr wrap="none" rtlCol="0">
            <a:spAutoFit/>
          </a:bodyPr>
          <a:lstStyle/>
          <a:p>
            <a:pPr algn="r"/>
            <a:r>
              <a:rPr lang="sk-SK" sz="900" dirty="0">
                <a:solidFill>
                  <a:srgbClr val="4472C4"/>
                </a:solidFill>
              </a:rPr>
              <a:t>© 2019 IAEG</a:t>
            </a:r>
            <a:r>
              <a:rPr lang="sk-SK" sz="900" baseline="30000" dirty="0">
                <a:solidFill>
                  <a:srgbClr val="4472C4"/>
                </a:solidFill>
              </a:rPr>
              <a:t>®</a:t>
            </a:r>
          </a:p>
        </p:txBody>
      </p:sp>
    </p:spTree>
    <p:extLst>
      <p:ext uri="{BB962C8B-B14F-4D97-AF65-F5344CB8AC3E}">
        <p14:creationId xmlns:p14="http://schemas.microsoft.com/office/powerpoint/2010/main" val="81401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924" y="948032"/>
            <a:ext cx="5333676" cy="453568"/>
          </a:xfrm>
        </p:spPr>
        <p:txBody>
          <a:bodyPr/>
          <a:lstStyle/>
          <a:p>
            <a:r>
              <a:rPr lang="en-GB" dirty="0"/>
              <a:t>GHG emissions scopes</a:t>
            </a:r>
          </a:p>
        </p:txBody>
      </p:sp>
      <p:pic>
        <p:nvPicPr>
          <p:cNvPr id="2050"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1275759" y="1401600"/>
            <a:ext cx="9709742" cy="545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36700" y="5308600"/>
            <a:ext cx="1473200" cy="939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1665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Scope 3 value chain emissions IAEG guidance</a:t>
            </a:r>
          </a:p>
        </p:txBody>
      </p:sp>
      <p:graphicFrame>
        <p:nvGraphicFramePr>
          <p:cNvPr id="5" name="Table 4"/>
          <p:cNvGraphicFramePr>
            <a:graphicFrameLocks noGrp="1"/>
          </p:cNvGraphicFramePr>
          <p:nvPr/>
        </p:nvGraphicFramePr>
        <p:xfrm>
          <a:off x="660724" y="1773717"/>
          <a:ext cx="10283549" cy="4967702"/>
        </p:xfrm>
        <a:graphic>
          <a:graphicData uri="http://schemas.openxmlformats.org/drawingml/2006/table">
            <a:tbl>
              <a:tblPr firstRow="1" bandRow="1">
                <a:tableStyleId>{073A0DAA-6AF3-43AB-8588-CEC1D06C72B9}</a:tableStyleId>
              </a:tblPr>
              <a:tblGrid>
                <a:gridCol w="2119671">
                  <a:extLst>
                    <a:ext uri="{9D8B030D-6E8A-4147-A177-3AD203B41FA5}">
                      <a16:colId xmlns:a16="http://schemas.microsoft.com/office/drawing/2014/main" val="399516134"/>
                    </a:ext>
                  </a:extLst>
                </a:gridCol>
                <a:gridCol w="1597146">
                  <a:extLst>
                    <a:ext uri="{9D8B030D-6E8A-4147-A177-3AD203B41FA5}">
                      <a16:colId xmlns:a16="http://schemas.microsoft.com/office/drawing/2014/main" val="2029098925"/>
                    </a:ext>
                  </a:extLst>
                </a:gridCol>
                <a:gridCol w="1424957">
                  <a:extLst>
                    <a:ext uri="{9D8B030D-6E8A-4147-A177-3AD203B41FA5}">
                      <a16:colId xmlns:a16="http://schemas.microsoft.com/office/drawing/2014/main" val="38299317"/>
                    </a:ext>
                  </a:extLst>
                </a:gridCol>
                <a:gridCol w="2193270">
                  <a:extLst>
                    <a:ext uri="{9D8B030D-6E8A-4147-A177-3AD203B41FA5}">
                      <a16:colId xmlns:a16="http://schemas.microsoft.com/office/drawing/2014/main" val="2945104046"/>
                    </a:ext>
                  </a:extLst>
                </a:gridCol>
                <a:gridCol w="1449263">
                  <a:extLst>
                    <a:ext uri="{9D8B030D-6E8A-4147-A177-3AD203B41FA5}">
                      <a16:colId xmlns:a16="http://schemas.microsoft.com/office/drawing/2014/main" val="2228861493"/>
                    </a:ext>
                  </a:extLst>
                </a:gridCol>
                <a:gridCol w="1499242">
                  <a:extLst>
                    <a:ext uri="{9D8B030D-6E8A-4147-A177-3AD203B41FA5}">
                      <a16:colId xmlns:a16="http://schemas.microsoft.com/office/drawing/2014/main" val="1007142013"/>
                    </a:ext>
                  </a:extLst>
                </a:gridCol>
              </a:tblGrid>
              <a:tr h="0">
                <a:tc gridSpan="3">
                  <a:txBody>
                    <a:bodyPr/>
                    <a:lstStyle/>
                    <a:p>
                      <a:pPr algn="ctr"/>
                      <a:r>
                        <a:rPr lang="en-US" sz="1600" dirty="0"/>
                        <a:t>Upstream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gridSpan="3">
                  <a:txBody>
                    <a:bodyPr/>
                    <a:lstStyle/>
                    <a:p>
                      <a:pPr algn="ctr"/>
                      <a:r>
                        <a:rPr lang="en-US" sz="1600" dirty="0"/>
                        <a:t>Downstream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6127037"/>
                  </a:ext>
                </a:extLst>
              </a:tr>
              <a:tr h="334543">
                <a:tc>
                  <a:txBody>
                    <a:bodyPr/>
                    <a:lstStyle/>
                    <a:p>
                      <a:pPr algn="ctr"/>
                      <a:r>
                        <a:rPr lang="en-US" sz="1400" b="1" dirty="0"/>
                        <a:t>Emission Category</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b="1" dirty="0"/>
                        <a:t>Relevance</a:t>
                      </a:r>
                    </a:p>
                  </a:txBody>
                  <a:tcPr anchor="ctr"/>
                </a:tc>
                <a:tc>
                  <a:txBody>
                    <a:bodyPr/>
                    <a:lstStyle/>
                    <a:p>
                      <a:pPr algn="ctr"/>
                      <a:r>
                        <a:rPr lang="en-US" sz="1400" b="1" dirty="0"/>
                        <a:t>Guidance Provided</a:t>
                      </a:r>
                    </a:p>
                  </a:txBody>
                  <a:tcPr anchor="ctr"/>
                </a:tc>
                <a:tc>
                  <a:txBody>
                    <a:bodyPr/>
                    <a:lstStyle/>
                    <a:p>
                      <a:pPr marL="0" algn="ctr" defTabSz="822862" rtl="0" eaLnBrk="1" latinLnBrk="0" hangingPunct="1"/>
                      <a:r>
                        <a:rPr lang="en-US" sz="1400" b="1" kern="1200" dirty="0">
                          <a:solidFill>
                            <a:schemeClr val="dk1"/>
                          </a:solidFill>
                          <a:latin typeface="+mn-lt"/>
                          <a:ea typeface="+mn-ea"/>
                          <a:cs typeface="+mn-cs"/>
                        </a:rPr>
                        <a:t>Emission</a:t>
                      </a:r>
                      <a:r>
                        <a:rPr lang="en-US" sz="1400" b="1" kern="1200" baseline="0" dirty="0">
                          <a:solidFill>
                            <a:schemeClr val="dk1"/>
                          </a:solidFill>
                          <a:latin typeface="+mn-lt"/>
                          <a:ea typeface="+mn-ea"/>
                          <a:cs typeface="+mn-cs"/>
                        </a:rPr>
                        <a:t> Category</a:t>
                      </a:r>
                      <a:endParaRPr lang="en-US" sz="1400" b="1" kern="1200" dirty="0">
                        <a:solidFill>
                          <a:schemeClr val="dk1"/>
                        </a:solidFill>
                        <a:latin typeface="+mn-lt"/>
                        <a:ea typeface="+mn-ea"/>
                        <a:cs typeface="+mn-cs"/>
                      </a:endParaRPr>
                    </a:p>
                  </a:txBody>
                  <a:tcPr anchor="ctr"/>
                </a:tc>
                <a:tc>
                  <a:txBody>
                    <a:bodyPr/>
                    <a:lstStyle/>
                    <a:p>
                      <a:pPr marL="0" algn="ctr" defTabSz="822862" rtl="0" eaLnBrk="1" latinLnBrk="0" hangingPunct="1"/>
                      <a:r>
                        <a:rPr lang="en-US" sz="1400" b="1" kern="1200" dirty="0">
                          <a:solidFill>
                            <a:schemeClr val="dk1"/>
                          </a:solidFill>
                          <a:latin typeface="+mn-lt"/>
                          <a:ea typeface="+mn-ea"/>
                          <a:cs typeface="+mn-cs"/>
                        </a:rPr>
                        <a:t>Relevance</a:t>
                      </a:r>
                    </a:p>
                  </a:txBody>
                  <a:tcPr anchor="ctr"/>
                </a:tc>
                <a:tc>
                  <a:txBody>
                    <a:bodyPr/>
                    <a:lstStyle/>
                    <a:p>
                      <a:pPr marL="0" algn="ctr" defTabSz="822862" rtl="0" eaLnBrk="1" latinLnBrk="0" hangingPunct="1"/>
                      <a:r>
                        <a:rPr lang="en-US" sz="1400" b="1" kern="1200" dirty="0">
                          <a:solidFill>
                            <a:schemeClr val="dk1"/>
                          </a:solidFill>
                          <a:latin typeface="+mn-lt"/>
                          <a:ea typeface="+mn-ea"/>
                          <a:cs typeface="+mn-cs"/>
                        </a:rPr>
                        <a:t>Guidance Provided</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5522664"/>
                  </a:ext>
                </a:extLst>
              </a:tr>
              <a:tr h="659921">
                <a:tc>
                  <a:txBody>
                    <a:bodyPr/>
                    <a:lstStyle/>
                    <a:p>
                      <a:r>
                        <a:rPr lang="en-US" sz="1200" dirty="0"/>
                        <a:t>Purchased Goods &amp; Services</a:t>
                      </a:r>
                    </a:p>
                  </a:txBody>
                  <a:tcPr>
                    <a:lnL w="12700" cap="flat" cmpd="sng" algn="ctr">
                      <a:solidFill>
                        <a:schemeClr val="tx1"/>
                      </a:solidFill>
                      <a:prstDash val="solid"/>
                      <a:round/>
                      <a:headEnd type="none" w="med" len="med"/>
                      <a:tailEnd type="none" w="med" len="med"/>
                    </a:lnL>
                  </a:tcPr>
                </a:tc>
                <a:tc>
                  <a:txBody>
                    <a:bodyPr/>
                    <a:lstStyle/>
                    <a:p>
                      <a:r>
                        <a:rPr lang="en-US" sz="1200" dirty="0"/>
                        <a:t>Potentially</a:t>
                      </a:r>
                      <a:r>
                        <a:rPr lang="en-US" sz="1200" baseline="0" dirty="0"/>
                        <a:t> </a:t>
                      </a:r>
                      <a:r>
                        <a:rPr lang="en-US" sz="1200" dirty="0"/>
                        <a:t>Relevant</a:t>
                      </a:r>
                    </a:p>
                  </a:txBody>
                  <a:tcPr/>
                </a:tc>
                <a:tc>
                  <a:txBody>
                    <a:bodyPr/>
                    <a:lstStyle/>
                    <a:p>
                      <a:r>
                        <a:rPr lang="en-US" sz="1200" dirty="0">
                          <a:solidFill>
                            <a:srgbClr val="FF0000"/>
                          </a:solidFill>
                        </a:rPr>
                        <a:t>No</a:t>
                      </a:r>
                    </a:p>
                  </a:txBody>
                  <a:tcPr/>
                </a:tc>
                <a:tc>
                  <a:txBody>
                    <a:bodyPr/>
                    <a:lstStyle/>
                    <a:p>
                      <a:r>
                        <a:rPr lang="en-US" sz="1200" dirty="0">
                          <a:solidFill>
                            <a:schemeClr val="tx1"/>
                          </a:solidFill>
                        </a:rPr>
                        <a:t>Downstream Transportation &amp; Distribution</a:t>
                      </a:r>
                    </a:p>
                  </a:txBody>
                  <a:tcPr/>
                </a:tc>
                <a:tc>
                  <a:txBody>
                    <a:bodyPr/>
                    <a:lstStyle/>
                    <a:p>
                      <a:r>
                        <a:rPr lang="en-US" sz="1200" dirty="0">
                          <a:solidFill>
                            <a:schemeClr val="tx1"/>
                          </a:solidFill>
                        </a:rPr>
                        <a:t>Potentially Relevant</a:t>
                      </a:r>
                    </a:p>
                  </a:txBody>
                  <a:tcPr/>
                </a:tc>
                <a:tc>
                  <a:txBody>
                    <a:bodyPr/>
                    <a:lstStyle/>
                    <a:p>
                      <a:r>
                        <a:rPr lang="en-US" sz="1200" dirty="0">
                          <a:solidFill>
                            <a:schemeClr val="tx1"/>
                          </a:solidFill>
                        </a:rPr>
                        <a:t>Yes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2900717"/>
                  </a:ext>
                </a:extLst>
              </a:tr>
              <a:tr h="467444">
                <a:tc>
                  <a:txBody>
                    <a:bodyPr/>
                    <a:lstStyle/>
                    <a:p>
                      <a:r>
                        <a:rPr lang="en-US" sz="1200" dirty="0"/>
                        <a:t>Capital</a:t>
                      </a:r>
                      <a:r>
                        <a:rPr lang="en-US" sz="1200" baseline="0" dirty="0"/>
                        <a:t> Goods</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a:t>Potentially Relevant</a:t>
                      </a:r>
                    </a:p>
                  </a:txBody>
                  <a:tcPr/>
                </a:tc>
                <a:tc>
                  <a:txBody>
                    <a:bodyPr/>
                    <a:lstStyle/>
                    <a:p>
                      <a:r>
                        <a:rPr lang="en-US" sz="1200" dirty="0">
                          <a:solidFill>
                            <a:srgbClr val="FF0000"/>
                          </a:solidFill>
                        </a:rPr>
                        <a:t>No</a:t>
                      </a:r>
                    </a:p>
                  </a:txBody>
                  <a:tcPr/>
                </a:tc>
                <a:tc>
                  <a:txBody>
                    <a:bodyPr/>
                    <a:lstStyle/>
                    <a:p>
                      <a:r>
                        <a:rPr lang="en-US" sz="1200" dirty="0">
                          <a:solidFill>
                            <a:schemeClr val="bg1">
                              <a:lumMod val="65000"/>
                            </a:schemeClr>
                          </a:solidFill>
                        </a:rPr>
                        <a:t>Processing of Sold Products</a:t>
                      </a:r>
                    </a:p>
                  </a:txBody>
                  <a:tcPr/>
                </a:tc>
                <a:tc>
                  <a:txBody>
                    <a:bodyPr/>
                    <a:lstStyle/>
                    <a:p>
                      <a:r>
                        <a:rPr lang="en-US" sz="1200" dirty="0">
                          <a:solidFill>
                            <a:schemeClr val="bg1">
                              <a:lumMod val="65000"/>
                            </a:schemeClr>
                          </a:solidFill>
                        </a:rPr>
                        <a:t>Not Relevant</a:t>
                      </a:r>
                    </a:p>
                  </a:txBody>
                  <a:tcPr/>
                </a:tc>
                <a:tc>
                  <a:txBody>
                    <a:bodyPr/>
                    <a:lstStyle/>
                    <a:p>
                      <a:r>
                        <a:rPr lang="en-US" sz="1200" dirty="0">
                          <a:solidFill>
                            <a:schemeClr val="bg1">
                              <a:lumMod val="65000"/>
                            </a:schemeClr>
                          </a:solidFill>
                        </a:rPr>
                        <a:t>No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1859791"/>
                  </a:ext>
                </a:extLst>
              </a:tr>
              <a:tr h="467444">
                <a:tc>
                  <a:txBody>
                    <a:bodyPr/>
                    <a:lstStyle/>
                    <a:p>
                      <a:r>
                        <a:rPr lang="en-US" sz="1200" dirty="0">
                          <a:solidFill>
                            <a:schemeClr val="bg1">
                              <a:lumMod val="65000"/>
                            </a:schemeClr>
                          </a:solidFill>
                        </a:rPr>
                        <a:t>Energy and Fuel Related Activities</a:t>
                      </a:r>
                    </a:p>
                  </a:txBody>
                  <a:tcPr>
                    <a:lnL w="12700" cap="flat" cmpd="sng" algn="ctr">
                      <a:solidFill>
                        <a:schemeClr val="tx1"/>
                      </a:solidFill>
                      <a:prstDash val="solid"/>
                      <a:round/>
                      <a:headEnd type="none" w="med" len="med"/>
                      <a:tailEnd type="none" w="med" len="med"/>
                    </a:lnL>
                  </a:tcPr>
                </a:tc>
                <a:tc>
                  <a:txBody>
                    <a:bodyPr/>
                    <a:lstStyle/>
                    <a:p>
                      <a:r>
                        <a:rPr lang="en-US" sz="1200" dirty="0">
                          <a:solidFill>
                            <a:schemeClr val="bg1">
                              <a:lumMod val="65000"/>
                            </a:schemeClr>
                          </a:solidFill>
                        </a:rPr>
                        <a:t>Not Relevant</a:t>
                      </a:r>
                    </a:p>
                  </a:txBody>
                  <a:tcPr/>
                </a:tc>
                <a:tc>
                  <a:txBody>
                    <a:bodyPr/>
                    <a:lstStyle/>
                    <a:p>
                      <a:r>
                        <a:rPr lang="en-US" sz="1200" kern="1200" dirty="0">
                          <a:solidFill>
                            <a:schemeClr val="bg1">
                              <a:lumMod val="65000"/>
                            </a:schemeClr>
                          </a:solidFill>
                          <a:latin typeface="+mn-lt"/>
                          <a:ea typeface="+mn-ea"/>
                          <a:cs typeface="+mn-cs"/>
                        </a:rPr>
                        <a:t>No</a:t>
                      </a:r>
                      <a:endParaRPr lang="en-US" sz="1200" dirty="0">
                        <a:solidFill>
                          <a:schemeClr val="bg1">
                            <a:lumMod val="65000"/>
                          </a:schemeClr>
                        </a:solidFill>
                      </a:endParaRPr>
                    </a:p>
                  </a:txBody>
                  <a:tcPr/>
                </a:tc>
                <a:tc>
                  <a:txBody>
                    <a:bodyPr/>
                    <a:lstStyle/>
                    <a:p>
                      <a:r>
                        <a:rPr lang="en-US" sz="1200" dirty="0">
                          <a:solidFill>
                            <a:schemeClr val="tx1"/>
                          </a:solidFill>
                        </a:rPr>
                        <a:t>Use of Sold Products</a:t>
                      </a:r>
                    </a:p>
                  </a:txBody>
                  <a:tcPr/>
                </a:tc>
                <a:tc>
                  <a:txBody>
                    <a:bodyPr/>
                    <a:lstStyle/>
                    <a:p>
                      <a:r>
                        <a:rPr lang="en-US" sz="1200" dirty="0">
                          <a:solidFill>
                            <a:schemeClr val="tx1"/>
                          </a:solidFill>
                        </a:rPr>
                        <a:t>Relevant</a:t>
                      </a:r>
                    </a:p>
                  </a:txBody>
                  <a:tcPr/>
                </a:tc>
                <a:tc>
                  <a:txBody>
                    <a:bodyPr/>
                    <a:lstStyle/>
                    <a:p>
                      <a:r>
                        <a:rPr lang="en-US" sz="1200" dirty="0">
                          <a:solidFill>
                            <a:schemeClr val="tx1"/>
                          </a:solidFill>
                        </a:rPr>
                        <a:t>No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280344"/>
                  </a:ext>
                </a:extLst>
              </a:tr>
              <a:tr h="659921">
                <a:tc>
                  <a:txBody>
                    <a:bodyPr/>
                    <a:lstStyle/>
                    <a:p>
                      <a:r>
                        <a:rPr lang="en-US" sz="1200" dirty="0"/>
                        <a:t>Upstream Transportation &amp; Distribution</a:t>
                      </a:r>
                    </a:p>
                  </a:txBody>
                  <a:tcPr>
                    <a:lnL w="12700" cap="flat" cmpd="sng" algn="ctr">
                      <a:solidFill>
                        <a:schemeClr val="tx1"/>
                      </a:solidFill>
                      <a:prstDash val="solid"/>
                      <a:round/>
                      <a:headEnd type="none" w="med" len="med"/>
                      <a:tailEnd type="none" w="med" len="med"/>
                    </a:lnL>
                  </a:tcPr>
                </a:tc>
                <a:tc>
                  <a:txBody>
                    <a:bodyPr/>
                    <a:lstStyle/>
                    <a:p>
                      <a:r>
                        <a:rPr lang="en-US" sz="1200" dirty="0"/>
                        <a:t>Potentially Relevant</a:t>
                      </a:r>
                    </a:p>
                  </a:txBody>
                  <a:tcPr/>
                </a:tc>
                <a:tc>
                  <a:txBody>
                    <a:bodyPr/>
                    <a:lstStyle/>
                    <a:p>
                      <a:r>
                        <a:rPr lang="en-US" sz="1200" dirty="0"/>
                        <a:t>Yes</a:t>
                      </a:r>
                    </a:p>
                  </a:txBody>
                  <a:tcPr/>
                </a:tc>
                <a:tc>
                  <a:txBody>
                    <a:bodyPr/>
                    <a:lstStyle/>
                    <a:p>
                      <a:r>
                        <a:rPr lang="en-US" sz="1200" dirty="0">
                          <a:solidFill>
                            <a:schemeClr val="tx1"/>
                          </a:solidFill>
                        </a:rPr>
                        <a:t>End of Life</a:t>
                      </a:r>
                      <a:r>
                        <a:rPr lang="en-US" sz="1200" baseline="0" dirty="0">
                          <a:solidFill>
                            <a:schemeClr val="tx1"/>
                          </a:solidFill>
                        </a:rPr>
                        <a:t> Treatment of Sold Products</a:t>
                      </a:r>
                      <a:endParaRPr lang="en-US" sz="1200" dirty="0">
                        <a:solidFill>
                          <a:schemeClr val="tx1"/>
                        </a:solidFill>
                      </a:endParaRPr>
                    </a:p>
                  </a:txBody>
                  <a:tcPr/>
                </a:tc>
                <a:tc>
                  <a:txBody>
                    <a:bodyPr/>
                    <a:lstStyle/>
                    <a:p>
                      <a:r>
                        <a:rPr lang="en-US" sz="1200" dirty="0">
                          <a:solidFill>
                            <a:schemeClr val="tx1"/>
                          </a:solidFill>
                        </a:rPr>
                        <a:t>Potentially</a:t>
                      </a:r>
                      <a:r>
                        <a:rPr lang="en-US" sz="1200" baseline="0" dirty="0">
                          <a:solidFill>
                            <a:schemeClr val="tx1"/>
                          </a:solidFill>
                        </a:rPr>
                        <a:t> </a:t>
                      </a:r>
                      <a:r>
                        <a:rPr lang="en-US" sz="1200" dirty="0">
                          <a:solidFill>
                            <a:schemeClr val="tx1"/>
                          </a:solidFill>
                        </a:rPr>
                        <a:t>Relevant</a:t>
                      </a:r>
                    </a:p>
                  </a:txBody>
                  <a:tcPr/>
                </a:tc>
                <a:tc>
                  <a:txBody>
                    <a:bodyPr/>
                    <a:lstStyle/>
                    <a:p>
                      <a:r>
                        <a:rPr lang="en-US" sz="1200" dirty="0">
                          <a:solidFill>
                            <a:schemeClr val="tx1"/>
                          </a:solidFill>
                        </a:rPr>
                        <a:t>No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6924347"/>
                  </a:ext>
                </a:extLst>
              </a:tr>
              <a:tr h="467444">
                <a:tc>
                  <a:txBody>
                    <a:bodyPr/>
                    <a:lstStyle/>
                    <a:p>
                      <a:r>
                        <a:rPr lang="en-US" sz="1200" dirty="0">
                          <a:solidFill>
                            <a:schemeClr val="bg1">
                              <a:lumMod val="65000"/>
                            </a:schemeClr>
                          </a:solidFill>
                        </a:rPr>
                        <a:t>Waste</a:t>
                      </a:r>
                      <a:r>
                        <a:rPr lang="en-US" sz="1200" baseline="0" dirty="0">
                          <a:solidFill>
                            <a:schemeClr val="bg1">
                              <a:lumMod val="65000"/>
                            </a:schemeClr>
                          </a:solidFill>
                        </a:rPr>
                        <a:t> Generated in Operations</a:t>
                      </a:r>
                      <a:endParaRPr lang="en-US" sz="1200" dirty="0">
                        <a:solidFill>
                          <a:schemeClr val="bg1">
                            <a:lumMod val="65000"/>
                          </a:schemeClr>
                        </a:solidFill>
                      </a:endParaRPr>
                    </a:p>
                  </a:txBody>
                  <a:tcPr>
                    <a:lnL w="12700" cap="flat" cmpd="sng" algn="ctr">
                      <a:solidFill>
                        <a:schemeClr val="tx1"/>
                      </a:solidFill>
                      <a:prstDash val="solid"/>
                      <a:round/>
                      <a:headEnd type="none" w="med" len="med"/>
                      <a:tailEnd type="none" w="med" len="med"/>
                    </a:lnL>
                  </a:tcPr>
                </a:tc>
                <a:tc>
                  <a:txBody>
                    <a:bodyPr/>
                    <a:lstStyle/>
                    <a:p>
                      <a:r>
                        <a:rPr lang="en-US" sz="1200" dirty="0">
                          <a:solidFill>
                            <a:schemeClr val="bg1">
                              <a:lumMod val="65000"/>
                            </a:schemeClr>
                          </a:solidFill>
                        </a:rPr>
                        <a:t>Not Relevant</a:t>
                      </a:r>
                    </a:p>
                  </a:txBody>
                  <a:tcPr/>
                </a:tc>
                <a:tc>
                  <a:txBody>
                    <a:bodyPr/>
                    <a:lstStyle/>
                    <a:p>
                      <a:r>
                        <a:rPr lang="en-US" sz="1200" dirty="0">
                          <a:solidFill>
                            <a:schemeClr val="bg1">
                              <a:lumMod val="65000"/>
                            </a:schemeClr>
                          </a:solidFill>
                        </a:rPr>
                        <a:t>No</a:t>
                      </a:r>
                    </a:p>
                  </a:txBody>
                  <a:tcPr/>
                </a:tc>
                <a:tc>
                  <a:txBody>
                    <a:bodyPr/>
                    <a:lstStyle/>
                    <a:p>
                      <a:r>
                        <a:rPr lang="en-US" sz="1200" dirty="0">
                          <a:solidFill>
                            <a:schemeClr val="bg1">
                              <a:lumMod val="65000"/>
                            </a:schemeClr>
                          </a:solidFill>
                        </a:rPr>
                        <a:t>Downstream Leased Assets</a:t>
                      </a:r>
                    </a:p>
                  </a:txBody>
                  <a:tcPr/>
                </a:tc>
                <a:tc>
                  <a:txBody>
                    <a:bodyPr/>
                    <a:lstStyle/>
                    <a:p>
                      <a:r>
                        <a:rPr lang="en-US" sz="1200" dirty="0">
                          <a:solidFill>
                            <a:schemeClr val="bg1">
                              <a:lumMod val="65000"/>
                            </a:schemeClr>
                          </a:solidFill>
                        </a:rPr>
                        <a:t>Not Relevant</a:t>
                      </a:r>
                    </a:p>
                  </a:txBody>
                  <a:tcPr/>
                </a:tc>
                <a:tc>
                  <a:txBody>
                    <a:bodyPr/>
                    <a:lstStyle/>
                    <a:p>
                      <a:r>
                        <a:rPr lang="en-US" sz="1200" dirty="0">
                          <a:solidFill>
                            <a:schemeClr val="bg1">
                              <a:lumMod val="65000"/>
                            </a:schemeClr>
                          </a:solidFill>
                        </a:rPr>
                        <a:t>No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5133367"/>
                  </a:ext>
                </a:extLst>
              </a:tr>
              <a:tr h="334543">
                <a:tc>
                  <a:txBody>
                    <a:bodyPr/>
                    <a:lstStyle/>
                    <a:p>
                      <a:r>
                        <a:rPr lang="en-US" sz="1200" dirty="0"/>
                        <a:t>Business Travel</a:t>
                      </a:r>
                    </a:p>
                  </a:txBody>
                  <a:tcPr>
                    <a:lnL w="12700" cap="flat" cmpd="sng" algn="ctr">
                      <a:solidFill>
                        <a:schemeClr val="tx1"/>
                      </a:solidFill>
                      <a:prstDash val="solid"/>
                      <a:round/>
                      <a:headEnd type="none" w="med" len="med"/>
                      <a:tailEnd type="none" w="med" len="med"/>
                    </a:lnL>
                  </a:tcPr>
                </a:tc>
                <a:tc>
                  <a:txBody>
                    <a:bodyPr/>
                    <a:lstStyle/>
                    <a:p>
                      <a:r>
                        <a:rPr lang="en-US" sz="1200" dirty="0"/>
                        <a:t>Potentially Relevant</a:t>
                      </a:r>
                    </a:p>
                  </a:txBody>
                  <a:tcPr/>
                </a:tc>
                <a:tc>
                  <a:txBody>
                    <a:bodyPr/>
                    <a:lstStyle/>
                    <a:p>
                      <a:r>
                        <a:rPr lang="en-US" sz="1200" dirty="0"/>
                        <a:t>Yes</a:t>
                      </a:r>
                    </a:p>
                  </a:txBody>
                  <a:tcPr/>
                </a:tc>
                <a:tc>
                  <a:txBody>
                    <a:bodyPr/>
                    <a:lstStyle/>
                    <a:p>
                      <a:r>
                        <a:rPr lang="en-US" sz="1200" dirty="0">
                          <a:solidFill>
                            <a:schemeClr val="bg1">
                              <a:lumMod val="65000"/>
                            </a:schemeClr>
                          </a:solidFill>
                        </a:rPr>
                        <a:t>Franchises</a:t>
                      </a:r>
                    </a:p>
                  </a:txBody>
                  <a:tcPr/>
                </a:tc>
                <a:tc>
                  <a:txBody>
                    <a:bodyPr/>
                    <a:lstStyle/>
                    <a:p>
                      <a:r>
                        <a:rPr lang="en-US" sz="1200" dirty="0">
                          <a:solidFill>
                            <a:schemeClr val="bg1">
                              <a:lumMod val="65000"/>
                            </a:schemeClr>
                          </a:solidFill>
                        </a:rPr>
                        <a:t>Not Relevant</a:t>
                      </a:r>
                    </a:p>
                  </a:txBody>
                  <a:tcPr/>
                </a:tc>
                <a:tc>
                  <a:txBody>
                    <a:bodyPr/>
                    <a:lstStyle/>
                    <a:p>
                      <a:r>
                        <a:rPr lang="en-US" sz="1200" dirty="0">
                          <a:solidFill>
                            <a:schemeClr val="bg1">
                              <a:lumMod val="65000"/>
                            </a:schemeClr>
                          </a:solidFill>
                        </a:rPr>
                        <a:t>No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2652384"/>
                  </a:ext>
                </a:extLst>
              </a:tr>
              <a:tr h="467444">
                <a:tc>
                  <a:txBody>
                    <a:bodyPr/>
                    <a:lstStyle/>
                    <a:p>
                      <a:r>
                        <a:rPr lang="en-US" sz="1200" dirty="0"/>
                        <a:t>Employee Commuting</a:t>
                      </a:r>
                    </a:p>
                  </a:txBody>
                  <a:tcPr>
                    <a:lnL w="12700" cap="flat" cmpd="sng" algn="ctr">
                      <a:solidFill>
                        <a:schemeClr val="tx1"/>
                      </a:solidFill>
                      <a:prstDash val="solid"/>
                      <a:round/>
                      <a:headEnd type="none" w="med" len="med"/>
                      <a:tailEnd type="none" w="med" len="med"/>
                    </a:lnL>
                  </a:tcPr>
                </a:tc>
                <a:tc>
                  <a:txBody>
                    <a:bodyPr/>
                    <a:lstStyle/>
                    <a:p>
                      <a:r>
                        <a:rPr lang="en-US" sz="1200" dirty="0"/>
                        <a:t>Potentially Relevant</a:t>
                      </a:r>
                    </a:p>
                  </a:txBody>
                  <a:tcPr/>
                </a:tc>
                <a:tc>
                  <a:txBody>
                    <a:bodyPr/>
                    <a:lstStyle/>
                    <a:p>
                      <a:r>
                        <a:rPr lang="en-US" sz="1200" dirty="0"/>
                        <a:t>Yes</a:t>
                      </a:r>
                    </a:p>
                  </a:txBody>
                  <a:tcPr/>
                </a:tc>
                <a:tc>
                  <a:txBody>
                    <a:bodyPr/>
                    <a:lstStyle/>
                    <a:p>
                      <a:r>
                        <a:rPr lang="en-US" sz="1200" dirty="0">
                          <a:solidFill>
                            <a:schemeClr val="bg1">
                              <a:lumMod val="65000"/>
                            </a:schemeClr>
                          </a:solidFill>
                        </a:rPr>
                        <a:t>Investments</a:t>
                      </a:r>
                    </a:p>
                  </a:txBody>
                  <a:tcPr/>
                </a:tc>
                <a:tc>
                  <a:txBody>
                    <a:bodyPr/>
                    <a:lstStyle/>
                    <a:p>
                      <a:r>
                        <a:rPr lang="en-US" sz="1200" dirty="0">
                          <a:solidFill>
                            <a:schemeClr val="bg1">
                              <a:lumMod val="65000"/>
                            </a:schemeClr>
                          </a:solidFill>
                        </a:rPr>
                        <a:t>Not Relevant</a:t>
                      </a:r>
                    </a:p>
                  </a:txBody>
                  <a:tcPr/>
                </a:tc>
                <a:tc>
                  <a:txBody>
                    <a:bodyPr/>
                    <a:lstStyle/>
                    <a:p>
                      <a:r>
                        <a:rPr lang="en-US" sz="1200" dirty="0">
                          <a:solidFill>
                            <a:schemeClr val="bg1">
                              <a:lumMod val="65000"/>
                            </a:schemeClr>
                          </a:solidFill>
                        </a:rPr>
                        <a:t>No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6146370"/>
                  </a:ext>
                </a:extLst>
              </a:tr>
              <a:tr h="467444">
                <a:tc>
                  <a:txBody>
                    <a:bodyPr/>
                    <a:lstStyle/>
                    <a:p>
                      <a:r>
                        <a:rPr lang="en-US" sz="1200" dirty="0">
                          <a:solidFill>
                            <a:schemeClr val="bg1">
                              <a:lumMod val="65000"/>
                            </a:schemeClr>
                          </a:solidFill>
                        </a:rPr>
                        <a:t>Upstream Leased</a:t>
                      </a:r>
                      <a:r>
                        <a:rPr lang="en-US" sz="1200" baseline="0" dirty="0">
                          <a:solidFill>
                            <a:schemeClr val="bg1">
                              <a:lumMod val="65000"/>
                            </a:schemeClr>
                          </a:solidFill>
                        </a:rPr>
                        <a:t> Assets</a:t>
                      </a:r>
                      <a:endParaRPr lang="en-US" sz="1200" dirty="0">
                        <a:solidFill>
                          <a:schemeClr val="bg1">
                            <a:lumMod val="65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dirty="0">
                          <a:solidFill>
                            <a:schemeClr val="bg1">
                              <a:lumMod val="65000"/>
                            </a:schemeClr>
                          </a:solidFill>
                        </a:rPr>
                        <a:t>Not Relevant</a:t>
                      </a:r>
                    </a:p>
                  </a:txBody>
                  <a:tcPr>
                    <a:lnB w="12700" cap="flat" cmpd="sng" algn="ctr">
                      <a:solidFill>
                        <a:schemeClr val="tx1"/>
                      </a:solidFill>
                      <a:prstDash val="solid"/>
                      <a:round/>
                      <a:headEnd type="none" w="med" len="med"/>
                      <a:tailEnd type="none" w="med" len="med"/>
                    </a:lnB>
                  </a:tcPr>
                </a:tc>
                <a:tc>
                  <a:txBody>
                    <a:bodyPr/>
                    <a:lstStyle/>
                    <a:p>
                      <a:r>
                        <a:rPr lang="en-US" sz="1200" dirty="0">
                          <a:solidFill>
                            <a:schemeClr val="bg1">
                              <a:lumMod val="65000"/>
                            </a:schemeClr>
                          </a:solidFill>
                        </a:rPr>
                        <a:t>No</a:t>
                      </a:r>
                    </a:p>
                  </a:txBody>
                  <a:tcPr>
                    <a:lnB w="12700" cap="flat" cmpd="sng" algn="ctr">
                      <a:solidFill>
                        <a:schemeClr val="tx1"/>
                      </a:solidFill>
                      <a:prstDash val="solid"/>
                      <a:round/>
                      <a:headEnd type="none" w="med" len="med"/>
                      <a:tailEnd type="none" w="med" len="med"/>
                    </a:lnB>
                  </a:tcPr>
                </a:tc>
                <a:tc>
                  <a:txBody>
                    <a:bodyPr/>
                    <a:lstStyle/>
                    <a:p>
                      <a:pPr marL="0" algn="l" defTabSz="822862" rtl="0" eaLnBrk="1" latinLnBrk="0" hangingPunct="1"/>
                      <a:r>
                        <a:rPr lang="en-US" sz="1200" kern="1200" dirty="0">
                          <a:solidFill>
                            <a:schemeClr val="bg1">
                              <a:lumMod val="65000"/>
                            </a:schemeClr>
                          </a:solidFill>
                          <a:latin typeface="+mn-lt"/>
                          <a:ea typeface="+mn-ea"/>
                          <a:cs typeface="+mn-cs"/>
                        </a:rPr>
                        <a:t>Other</a:t>
                      </a:r>
                    </a:p>
                  </a:txBody>
                  <a:tcPr>
                    <a:lnB w="12700" cap="flat" cmpd="sng" algn="ctr">
                      <a:solidFill>
                        <a:schemeClr val="tx1"/>
                      </a:solidFill>
                      <a:prstDash val="solid"/>
                      <a:round/>
                      <a:headEnd type="none" w="med" len="med"/>
                      <a:tailEnd type="none" w="med" len="med"/>
                    </a:lnB>
                  </a:tcPr>
                </a:tc>
                <a:tc>
                  <a:txBody>
                    <a:bodyPr/>
                    <a:lstStyle/>
                    <a:p>
                      <a:pPr marL="0" algn="l" defTabSz="822862" rtl="0" eaLnBrk="1" latinLnBrk="0" hangingPunct="1"/>
                      <a:r>
                        <a:rPr lang="en-US" sz="1200" kern="1200" dirty="0">
                          <a:solidFill>
                            <a:schemeClr val="bg1">
                              <a:lumMod val="65000"/>
                            </a:schemeClr>
                          </a:solidFill>
                          <a:latin typeface="+mn-lt"/>
                          <a:ea typeface="+mn-ea"/>
                          <a:cs typeface="+mn-cs"/>
                        </a:rPr>
                        <a:t>N/A</a:t>
                      </a:r>
                    </a:p>
                  </a:txBody>
                  <a:tcPr>
                    <a:lnB w="12700" cap="flat" cmpd="sng" algn="ctr">
                      <a:solidFill>
                        <a:schemeClr val="tx1"/>
                      </a:solidFill>
                      <a:prstDash val="solid"/>
                      <a:round/>
                      <a:headEnd type="none" w="med" len="med"/>
                      <a:tailEnd type="none" w="med" len="med"/>
                    </a:lnB>
                  </a:tcPr>
                </a:tc>
                <a:tc>
                  <a:txBody>
                    <a:bodyPr/>
                    <a:lstStyle/>
                    <a:p>
                      <a:pPr marL="0" algn="l" defTabSz="822862" rtl="0" eaLnBrk="1" latinLnBrk="0" hangingPunct="1"/>
                      <a:r>
                        <a:rPr lang="en-US" sz="1200" kern="1200" dirty="0">
                          <a:solidFill>
                            <a:schemeClr val="bg1">
                              <a:lumMod val="65000"/>
                            </a:schemeClr>
                          </a:solidFill>
                          <a:latin typeface="+mn-lt"/>
                          <a:ea typeface="+mn-ea"/>
                          <a:cs typeface="+mn-cs"/>
                        </a:rPr>
                        <a:t>No</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873811"/>
                  </a:ext>
                </a:extLst>
              </a:tr>
            </a:tbl>
          </a:graphicData>
        </a:graphic>
      </p:graphicFrame>
      <p:sp>
        <p:nvSpPr>
          <p:cNvPr id="7" name="Rectangle 6"/>
          <p:cNvSpPr/>
          <p:nvPr/>
        </p:nvSpPr>
        <p:spPr>
          <a:xfrm>
            <a:off x="5796951" y="3728950"/>
            <a:ext cx="5136227" cy="113868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Rectangle 5"/>
          <p:cNvSpPr/>
          <p:nvPr/>
        </p:nvSpPr>
        <p:spPr>
          <a:xfrm>
            <a:off x="660724" y="2590264"/>
            <a:ext cx="5136227" cy="113868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1977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6" y="341194"/>
            <a:ext cx="12136627" cy="62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a:xfrm>
            <a:off x="397625" y="593190"/>
            <a:ext cx="7995748" cy="662404"/>
          </a:xfrm>
          <a:prstGeom prst="rect">
            <a:avLst/>
          </a:prstGeom>
          <a:solidFill>
            <a:schemeClr val="bg1"/>
          </a:solidFill>
        </p:spPr>
        <p:txBody>
          <a:bodyPr vert="horz" lIns="0" tIns="0" rIns="0" bIns="0" rtlCol="0" anchor="t" anchorCtr="0">
            <a:noAutofit/>
          </a:bodyPr>
          <a:lstStyle>
            <a:lvl1pPr algn="l" defTabSz="914400" rtl="0" eaLnBrk="1" latinLnBrk="0" hangingPunct="1">
              <a:lnSpc>
                <a:spcPct val="90000"/>
              </a:lnSpc>
              <a:spcBef>
                <a:spcPct val="0"/>
              </a:spcBef>
              <a:buNone/>
              <a:defRPr sz="2800"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all" spc="0" normalizeH="0" baseline="0" noProof="0" dirty="0">
                <a:ln>
                  <a:noFill/>
                </a:ln>
                <a:solidFill>
                  <a:srgbClr val="000000"/>
                </a:solidFill>
                <a:effectLst/>
                <a:uLnTx/>
                <a:uFillTx/>
                <a:latin typeface="Century Gothic" panose="020F0302020204030204"/>
                <a:ea typeface="+mj-ea"/>
                <a:cs typeface="+mj-cs"/>
              </a:rPr>
              <a:t>EXAMPLES OF PG&amp;s AND cg CATEGORIES</a:t>
            </a:r>
          </a:p>
        </p:txBody>
      </p:sp>
    </p:spTree>
    <p:extLst>
      <p:ext uri="{BB962C8B-B14F-4D97-AF65-F5344CB8AC3E}">
        <p14:creationId xmlns:p14="http://schemas.microsoft.com/office/powerpoint/2010/main" val="181854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20E10C-ED09-42A5-AE20-A49FFEDAE186}"/>
              </a:ext>
            </a:extLst>
          </p:cNvPr>
          <p:cNvPicPr>
            <a:picLocks noChangeAspect="1"/>
          </p:cNvPicPr>
          <p:nvPr/>
        </p:nvPicPr>
        <p:blipFill>
          <a:blip r:embed="rId2"/>
          <a:stretch>
            <a:fillRect/>
          </a:stretch>
        </p:blipFill>
        <p:spPr>
          <a:xfrm>
            <a:off x="660724" y="3189551"/>
            <a:ext cx="5726890" cy="2776267"/>
          </a:xfrm>
          <a:prstGeom prst="rect">
            <a:avLst/>
          </a:prstGeom>
        </p:spPr>
      </p:pic>
      <p:sp>
        <p:nvSpPr>
          <p:cNvPr id="2" name="Content Placeholder 1">
            <a:extLst>
              <a:ext uri="{FF2B5EF4-FFF2-40B4-BE49-F238E27FC236}">
                <a16:creationId xmlns:a16="http://schemas.microsoft.com/office/drawing/2014/main" id="{A5D93139-3AD3-4992-A38E-FACCC60A6A3A}"/>
              </a:ext>
            </a:extLst>
          </p:cNvPr>
          <p:cNvSpPr>
            <a:spLocks noGrp="1"/>
          </p:cNvSpPr>
          <p:nvPr>
            <p:ph sz="quarter" idx="16"/>
          </p:nvPr>
        </p:nvSpPr>
        <p:spPr/>
        <p:txBody>
          <a:bodyPr/>
          <a:lstStyle/>
          <a:p>
            <a:r>
              <a:rPr lang="en-GB" dirty="0"/>
              <a:t>Calculation tool </a:t>
            </a:r>
          </a:p>
          <a:p>
            <a:r>
              <a:rPr lang="en-GB" dirty="0"/>
              <a:t>User Guide</a:t>
            </a:r>
          </a:p>
          <a:p>
            <a:r>
              <a:rPr lang="en-GB" dirty="0"/>
              <a:t>Methodology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79ADD966-DFBC-4EB3-A4B9-42A8B8C8F62F}"/>
              </a:ext>
            </a:extLst>
          </p:cNvPr>
          <p:cNvSpPr>
            <a:spLocks noGrp="1"/>
          </p:cNvSpPr>
          <p:nvPr>
            <p:ph type="title"/>
          </p:nvPr>
        </p:nvSpPr>
        <p:spPr/>
        <p:txBody>
          <a:bodyPr/>
          <a:lstStyle/>
          <a:p>
            <a:r>
              <a:rPr lang="en-GB" dirty="0"/>
              <a:t>The deliverables</a:t>
            </a:r>
          </a:p>
        </p:txBody>
      </p:sp>
      <p:pic>
        <p:nvPicPr>
          <p:cNvPr id="6" name="Picture 5">
            <a:extLst>
              <a:ext uri="{FF2B5EF4-FFF2-40B4-BE49-F238E27FC236}">
                <a16:creationId xmlns:a16="http://schemas.microsoft.com/office/drawing/2014/main" id="{35298DEC-0430-4E6B-A9F1-240C4213D17B}"/>
              </a:ext>
            </a:extLst>
          </p:cNvPr>
          <p:cNvPicPr>
            <a:picLocks noChangeAspect="1"/>
          </p:cNvPicPr>
          <p:nvPr/>
        </p:nvPicPr>
        <p:blipFill>
          <a:blip r:embed="rId3"/>
          <a:stretch>
            <a:fillRect/>
          </a:stretch>
        </p:blipFill>
        <p:spPr>
          <a:xfrm>
            <a:off x="5271541" y="1024389"/>
            <a:ext cx="3184717" cy="3682517"/>
          </a:xfrm>
          <a:prstGeom prst="rect">
            <a:avLst/>
          </a:prstGeom>
          <a:ln>
            <a:solidFill>
              <a:schemeClr val="accent1"/>
            </a:solidFill>
          </a:ln>
        </p:spPr>
      </p:pic>
      <p:pic>
        <p:nvPicPr>
          <p:cNvPr id="5" name="Picture 4">
            <a:extLst>
              <a:ext uri="{FF2B5EF4-FFF2-40B4-BE49-F238E27FC236}">
                <a16:creationId xmlns:a16="http://schemas.microsoft.com/office/drawing/2014/main" id="{B05DF6B4-FBCA-4845-969D-C6CC4D1F77EB}"/>
              </a:ext>
            </a:extLst>
          </p:cNvPr>
          <p:cNvPicPr>
            <a:picLocks noChangeAspect="1"/>
          </p:cNvPicPr>
          <p:nvPr/>
        </p:nvPicPr>
        <p:blipFill>
          <a:blip r:embed="rId4"/>
          <a:stretch>
            <a:fillRect/>
          </a:stretch>
        </p:blipFill>
        <p:spPr>
          <a:xfrm>
            <a:off x="7561286" y="2981664"/>
            <a:ext cx="3237384" cy="3740046"/>
          </a:xfrm>
          <a:prstGeom prst="rect">
            <a:avLst/>
          </a:prstGeom>
          <a:ln>
            <a:solidFill>
              <a:schemeClr val="accent1"/>
            </a:solidFill>
          </a:ln>
        </p:spPr>
      </p:pic>
    </p:spTree>
    <p:extLst>
      <p:ext uri="{BB962C8B-B14F-4D97-AF65-F5344CB8AC3E}">
        <p14:creationId xmlns:p14="http://schemas.microsoft.com/office/powerpoint/2010/main" val="46523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Spend vs. mass methodology</a:t>
            </a:r>
          </a:p>
        </p:txBody>
      </p:sp>
      <p:grpSp>
        <p:nvGrpSpPr>
          <p:cNvPr id="11" name="Group 10"/>
          <p:cNvGrpSpPr/>
          <p:nvPr/>
        </p:nvGrpSpPr>
        <p:grpSpPr>
          <a:xfrm>
            <a:off x="2534788" y="2577261"/>
            <a:ext cx="3873910" cy="2993923"/>
            <a:chOff x="3903406" y="2325329"/>
            <a:chExt cx="3873910" cy="2993923"/>
          </a:xfrm>
        </p:grpSpPr>
        <p:cxnSp>
          <p:nvCxnSpPr>
            <p:cNvPr id="7" name="Straight Arrow Connector 6"/>
            <p:cNvCxnSpPr/>
            <p:nvPr/>
          </p:nvCxnSpPr>
          <p:spPr>
            <a:xfrm>
              <a:off x="3903406" y="5319252"/>
              <a:ext cx="3873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903406" y="2325329"/>
              <a:ext cx="14749" cy="2993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rot="16200000">
            <a:off x="319466" y="3889543"/>
            <a:ext cx="2890683" cy="615553"/>
          </a:xfrm>
          <a:prstGeom prst="rect">
            <a:avLst/>
          </a:prstGeom>
          <a:noFill/>
        </p:spPr>
        <p:txBody>
          <a:bodyPr wrap="square" rtlCol="0">
            <a:spAutoFit/>
          </a:bodyPr>
          <a:lstStyle/>
          <a:p>
            <a:pPr algn="ctr"/>
            <a:r>
              <a:rPr lang="en-US" dirty="0"/>
              <a:t>Inventory Accuracy</a:t>
            </a:r>
          </a:p>
          <a:p>
            <a:pPr algn="ctr"/>
            <a:r>
              <a:rPr lang="en-US" sz="1600" dirty="0"/>
              <a:t>(output)</a:t>
            </a:r>
          </a:p>
        </p:txBody>
      </p:sp>
      <p:sp>
        <p:nvSpPr>
          <p:cNvPr id="13" name="TextBox 12"/>
          <p:cNvSpPr txBox="1"/>
          <p:nvPr/>
        </p:nvSpPr>
        <p:spPr>
          <a:xfrm>
            <a:off x="3049753" y="5917772"/>
            <a:ext cx="2890683" cy="615553"/>
          </a:xfrm>
          <a:prstGeom prst="rect">
            <a:avLst/>
          </a:prstGeom>
          <a:noFill/>
        </p:spPr>
        <p:txBody>
          <a:bodyPr wrap="square" rtlCol="0">
            <a:spAutoFit/>
          </a:bodyPr>
          <a:lstStyle/>
          <a:p>
            <a:pPr algn="ctr"/>
            <a:r>
              <a:rPr lang="en-US" dirty="0"/>
              <a:t>Data Precision</a:t>
            </a:r>
          </a:p>
          <a:p>
            <a:pPr algn="ctr"/>
            <a:r>
              <a:rPr lang="en-US" sz="1600" dirty="0"/>
              <a:t>(input)</a:t>
            </a:r>
          </a:p>
        </p:txBody>
      </p:sp>
      <p:sp>
        <p:nvSpPr>
          <p:cNvPr id="14" name="TextBox 13"/>
          <p:cNvSpPr txBox="1"/>
          <p:nvPr/>
        </p:nvSpPr>
        <p:spPr>
          <a:xfrm>
            <a:off x="2549537" y="5669504"/>
            <a:ext cx="693174" cy="261610"/>
          </a:xfrm>
          <a:prstGeom prst="rect">
            <a:avLst/>
          </a:prstGeom>
          <a:noFill/>
        </p:spPr>
        <p:txBody>
          <a:bodyPr wrap="square" rtlCol="0">
            <a:spAutoFit/>
          </a:bodyPr>
          <a:lstStyle/>
          <a:p>
            <a:r>
              <a:rPr lang="en-US" sz="1050" dirty="0"/>
              <a:t>Low</a:t>
            </a:r>
          </a:p>
        </p:txBody>
      </p:sp>
      <p:sp>
        <p:nvSpPr>
          <p:cNvPr id="15" name="TextBox 14"/>
          <p:cNvSpPr txBox="1"/>
          <p:nvPr/>
        </p:nvSpPr>
        <p:spPr>
          <a:xfrm>
            <a:off x="5917084" y="5669504"/>
            <a:ext cx="693174" cy="261610"/>
          </a:xfrm>
          <a:prstGeom prst="rect">
            <a:avLst/>
          </a:prstGeom>
          <a:noFill/>
        </p:spPr>
        <p:txBody>
          <a:bodyPr wrap="square" rtlCol="0">
            <a:spAutoFit/>
          </a:bodyPr>
          <a:lstStyle/>
          <a:p>
            <a:r>
              <a:rPr lang="en-US" sz="1050" dirty="0"/>
              <a:t>High</a:t>
            </a:r>
          </a:p>
        </p:txBody>
      </p:sp>
      <p:sp>
        <p:nvSpPr>
          <p:cNvPr id="16" name="TextBox 15"/>
          <p:cNvSpPr txBox="1"/>
          <p:nvPr/>
        </p:nvSpPr>
        <p:spPr>
          <a:xfrm rot="16200000">
            <a:off x="2056305" y="5093792"/>
            <a:ext cx="693174" cy="261610"/>
          </a:xfrm>
          <a:prstGeom prst="rect">
            <a:avLst/>
          </a:prstGeom>
          <a:noFill/>
        </p:spPr>
        <p:txBody>
          <a:bodyPr wrap="square" rtlCol="0">
            <a:spAutoFit/>
          </a:bodyPr>
          <a:lstStyle/>
          <a:p>
            <a:r>
              <a:rPr lang="en-US" sz="1050" dirty="0"/>
              <a:t>Low</a:t>
            </a:r>
          </a:p>
        </p:txBody>
      </p:sp>
      <p:sp>
        <p:nvSpPr>
          <p:cNvPr id="17" name="TextBox 16"/>
          <p:cNvSpPr txBox="1"/>
          <p:nvPr/>
        </p:nvSpPr>
        <p:spPr>
          <a:xfrm rot="16200000">
            <a:off x="2056305" y="2855020"/>
            <a:ext cx="693174" cy="261610"/>
          </a:xfrm>
          <a:prstGeom prst="rect">
            <a:avLst/>
          </a:prstGeom>
          <a:noFill/>
        </p:spPr>
        <p:txBody>
          <a:bodyPr wrap="square" rtlCol="0">
            <a:spAutoFit/>
          </a:bodyPr>
          <a:lstStyle/>
          <a:p>
            <a:r>
              <a:rPr lang="en-US" sz="1050" dirty="0"/>
              <a:t>High</a:t>
            </a:r>
          </a:p>
        </p:txBody>
      </p:sp>
      <p:cxnSp>
        <p:nvCxnSpPr>
          <p:cNvPr id="19" name="Straight Arrow Connector 18"/>
          <p:cNvCxnSpPr/>
          <p:nvPr/>
        </p:nvCxnSpPr>
        <p:spPr>
          <a:xfrm flipV="1">
            <a:off x="2896124" y="2639237"/>
            <a:ext cx="3197942" cy="258536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998504" y="4708598"/>
            <a:ext cx="676827" cy="430887"/>
          </a:xfrm>
          <a:prstGeom prst="rect">
            <a:avLst/>
          </a:prstGeom>
          <a:solidFill>
            <a:schemeClr val="bg1"/>
          </a:solidFill>
          <a:ln>
            <a:solidFill>
              <a:schemeClr val="tx1"/>
            </a:solidFill>
          </a:ln>
        </p:spPr>
        <p:txBody>
          <a:bodyPr wrap="square" rtlCol="0">
            <a:spAutoFit/>
          </a:bodyPr>
          <a:lstStyle/>
          <a:p>
            <a:r>
              <a:rPr lang="en-US" sz="1100" b="1" dirty="0"/>
              <a:t>Spend-based</a:t>
            </a:r>
          </a:p>
        </p:txBody>
      </p:sp>
      <p:sp>
        <p:nvSpPr>
          <p:cNvPr id="22" name="TextBox 21"/>
          <p:cNvSpPr txBox="1"/>
          <p:nvPr/>
        </p:nvSpPr>
        <p:spPr>
          <a:xfrm>
            <a:off x="4016144" y="3907281"/>
            <a:ext cx="676827" cy="261610"/>
          </a:xfrm>
          <a:prstGeom prst="rect">
            <a:avLst/>
          </a:prstGeom>
          <a:solidFill>
            <a:schemeClr val="bg1"/>
          </a:solidFill>
          <a:ln>
            <a:solidFill>
              <a:schemeClr val="tx1"/>
            </a:solidFill>
          </a:ln>
        </p:spPr>
        <p:txBody>
          <a:bodyPr wrap="square" rtlCol="0">
            <a:spAutoFit/>
          </a:bodyPr>
          <a:lstStyle/>
          <a:p>
            <a:r>
              <a:rPr lang="en-US" sz="1100" b="1" dirty="0"/>
              <a:t>Hybrid</a:t>
            </a:r>
          </a:p>
        </p:txBody>
      </p:sp>
      <p:sp>
        <p:nvSpPr>
          <p:cNvPr id="23" name="TextBox 22"/>
          <p:cNvSpPr txBox="1"/>
          <p:nvPr/>
        </p:nvSpPr>
        <p:spPr>
          <a:xfrm>
            <a:off x="5080098" y="2985824"/>
            <a:ext cx="676827" cy="430887"/>
          </a:xfrm>
          <a:prstGeom prst="rect">
            <a:avLst/>
          </a:prstGeom>
          <a:solidFill>
            <a:schemeClr val="bg1"/>
          </a:solidFill>
          <a:ln>
            <a:solidFill>
              <a:schemeClr val="tx1"/>
            </a:solidFill>
          </a:ln>
        </p:spPr>
        <p:txBody>
          <a:bodyPr wrap="square" rtlCol="0">
            <a:spAutoFit/>
          </a:bodyPr>
          <a:lstStyle/>
          <a:p>
            <a:r>
              <a:rPr lang="en-US" sz="1100" b="1" dirty="0"/>
              <a:t>Mass-based</a:t>
            </a:r>
          </a:p>
        </p:txBody>
      </p:sp>
      <p:sp>
        <p:nvSpPr>
          <p:cNvPr id="24" name="TextBox 23"/>
          <p:cNvSpPr txBox="1"/>
          <p:nvPr/>
        </p:nvSpPr>
        <p:spPr>
          <a:xfrm>
            <a:off x="6263671" y="2005227"/>
            <a:ext cx="1138085" cy="600164"/>
          </a:xfrm>
          <a:prstGeom prst="rect">
            <a:avLst/>
          </a:prstGeom>
          <a:solidFill>
            <a:schemeClr val="bg1"/>
          </a:solidFill>
          <a:ln>
            <a:solidFill>
              <a:srgbClr val="FF0000"/>
            </a:solidFill>
            <a:prstDash val="solid"/>
          </a:ln>
        </p:spPr>
        <p:txBody>
          <a:bodyPr wrap="square" rtlCol="0">
            <a:spAutoFit/>
          </a:bodyPr>
          <a:lstStyle/>
          <a:p>
            <a:r>
              <a:rPr lang="en-US" sz="1100" b="1" dirty="0">
                <a:solidFill>
                  <a:srgbClr val="FF0000"/>
                </a:solidFill>
              </a:rPr>
              <a:t>LCA </a:t>
            </a:r>
          </a:p>
          <a:p>
            <a:r>
              <a:rPr lang="en-US" sz="1100" b="1" dirty="0">
                <a:solidFill>
                  <a:srgbClr val="FF0000"/>
                </a:solidFill>
              </a:rPr>
              <a:t>(outside scope of tool)</a:t>
            </a:r>
          </a:p>
        </p:txBody>
      </p:sp>
      <p:sp>
        <p:nvSpPr>
          <p:cNvPr id="2" name="TextBox 1"/>
          <p:cNvSpPr txBox="1"/>
          <p:nvPr/>
        </p:nvSpPr>
        <p:spPr>
          <a:xfrm>
            <a:off x="7814451" y="1642787"/>
            <a:ext cx="3680237" cy="4862870"/>
          </a:xfrm>
          <a:prstGeom prst="rect">
            <a:avLst/>
          </a:prstGeom>
          <a:solidFill>
            <a:schemeClr val="bg1">
              <a:lumMod val="95000"/>
            </a:schemeClr>
          </a:solidFill>
          <a:ln>
            <a:solidFill>
              <a:schemeClr val="tx1">
                <a:lumMod val="85000"/>
                <a:lumOff val="15000"/>
              </a:schemeClr>
            </a:solidFill>
          </a:ln>
        </p:spPr>
        <p:txBody>
          <a:bodyPr wrap="square" rtlCol="0">
            <a:spAutoFit/>
          </a:bodyPr>
          <a:lstStyle/>
          <a:p>
            <a:pPr algn="ctr">
              <a:spcAft>
                <a:spcPts val="1200"/>
              </a:spcAft>
            </a:pPr>
            <a:r>
              <a:rPr lang="en-US" b="1" dirty="0"/>
              <a:t>Data Input Sources</a:t>
            </a:r>
          </a:p>
          <a:p>
            <a:pPr marL="285750" indent="-285750">
              <a:spcAft>
                <a:spcPts val="1200"/>
              </a:spcAft>
              <a:buFont typeface="Arial" panose="020B0604020202020204" pitchFamily="34" charset="0"/>
              <a:buChar char="•"/>
            </a:pPr>
            <a:r>
              <a:rPr lang="en-US" dirty="0"/>
              <a:t>Tool requires input for annual procurement in mass (kg) and/or spend ($/€)</a:t>
            </a:r>
          </a:p>
          <a:p>
            <a:pPr marL="285750" indent="-285750">
              <a:spcAft>
                <a:spcPts val="1200"/>
              </a:spcAft>
              <a:buFont typeface="Arial" panose="020B0604020202020204" pitchFamily="34" charset="0"/>
              <a:buChar char="•"/>
            </a:pPr>
            <a:r>
              <a:rPr lang="en-US" dirty="0"/>
              <a:t>Data should cover as close to 100% of annual procurement as possible</a:t>
            </a:r>
          </a:p>
          <a:p>
            <a:pPr marL="285750" indent="-285750">
              <a:spcAft>
                <a:spcPts val="1200"/>
              </a:spcAft>
              <a:buFont typeface="Arial" panose="020B0604020202020204" pitchFamily="34" charset="0"/>
              <a:buChar char="•"/>
            </a:pPr>
            <a:r>
              <a:rPr lang="en-US" dirty="0"/>
              <a:t>May require collaboration with Supply Chain function to map procurement categories to tool</a:t>
            </a:r>
          </a:p>
          <a:p>
            <a:pPr marL="285750" indent="-285750">
              <a:spcAft>
                <a:spcPts val="1200"/>
              </a:spcAft>
              <a:buFont typeface="Arial" panose="020B0604020202020204" pitchFamily="34" charset="0"/>
              <a:buChar char="•"/>
            </a:pPr>
            <a:r>
              <a:rPr lang="en-US" dirty="0"/>
              <a:t>Mass-based input data will result in more accurate output than spend-based due to emission factors</a:t>
            </a:r>
          </a:p>
        </p:txBody>
      </p:sp>
    </p:spTree>
    <p:extLst>
      <p:ext uri="{BB962C8B-B14F-4D97-AF65-F5344CB8AC3E}">
        <p14:creationId xmlns:p14="http://schemas.microsoft.com/office/powerpoint/2010/main" val="232375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C9CB2-FD5E-4B13-902F-26835C9862D0}"/>
              </a:ext>
            </a:extLst>
          </p:cNvPr>
          <p:cNvSpPr>
            <a:spLocks noGrp="1"/>
          </p:cNvSpPr>
          <p:nvPr>
            <p:ph sz="quarter" idx="16"/>
          </p:nvPr>
        </p:nvSpPr>
        <p:spPr/>
        <p:txBody>
          <a:bodyPr/>
          <a:lstStyle/>
          <a:p>
            <a:pPr marL="285750" lvl="1" indent="-285750">
              <a:buFont typeface="Arial" panose="020B0604020202020204" pitchFamily="34" charset="0"/>
              <a:buChar char="•"/>
            </a:pPr>
            <a:r>
              <a:rPr lang="en-US" b="1" dirty="0"/>
              <a:t>Emission factor (EF) databases selection </a:t>
            </a:r>
            <a:endParaRPr lang="en-GB" b="1" dirty="0"/>
          </a:p>
          <a:p>
            <a:pPr marL="1428750" lvl="2" indent="-285750">
              <a:buFont typeface="Arial" panose="020B0604020202020204" pitchFamily="34" charset="0"/>
              <a:buChar char="•"/>
            </a:pPr>
            <a:r>
              <a:rPr lang="en-US" dirty="0"/>
              <a:t>The following criteria were used to select the EF databases:</a:t>
            </a:r>
            <a:endParaRPr lang="en-GB" sz="1800" dirty="0"/>
          </a:p>
          <a:p>
            <a:pPr marL="1885950" lvl="3" indent="-285750">
              <a:buFont typeface="Arial" panose="020B0604020202020204" pitchFamily="34" charset="0"/>
              <a:buChar char="•"/>
            </a:pPr>
            <a:r>
              <a:rPr lang="en-US" dirty="0"/>
              <a:t>Whenever possible, use </a:t>
            </a:r>
            <a:r>
              <a:rPr lang="en-US" b="1" dirty="0"/>
              <a:t>public sources</a:t>
            </a:r>
            <a:r>
              <a:rPr lang="en-US" dirty="0"/>
              <a:t>;</a:t>
            </a:r>
            <a:endParaRPr lang="en-GB" sz="1600" dirty="0"/>
          </a:p>
          <a:p>
            <a:pPr marL="1885950" lvl="3" indent="-285750">
              <a:buFont typeface="Arial" panose="020B0604020202020204" pitchFamily="34" charset="0"/>
              <a:buChar char="•"/>
            </a:pPr>
            <a:r>
              <a:rPr lang="en-US" dirty="0"/>
              <a:t>Whenever possible, use </a:t>
            </a:r>
            <a:r>
              <a:rPr lang="en-US" b="1" dirty="0"/>
              <a:t>cradle-to-gate EF</a:t>
            </a:r>
            <a:r>
              <a:rPr lang="en-US" dirty="0"/>
              <a:t>;</a:t>
            </a:r>
            <a:endParaRPr lang="en-GB" sz="1600" dirty="0"/>
          </a:p>
          <a:p>
            <a:pPr marL="1885950" lvl="3" indent="-285750">
              <a:buFont typeface="Arial" panose="020B0604020202020204" pitchFamily="34" charset="0"/>
              <a:buChar char="•"/>
            </a:pPr>
            <a:r>
              <a:rPr lang="en-US" dirty="0"/>
              <a:t>Databases</a:t>
            </a:r>
            <a:r>
              <a:rPr lang="en-US" b="1" dirty="0"/>
              <a:t> updated</a:t>
            </a:r>
            <a:r>
              <a:rPr lang="en-US" dirty="0"/>
              <a:t> within the last 5 years (where possible);</a:t>
            </a:r>
            <a:endParaRPr lang="en-GB" sz="1600" dirty="0"/>
          </a:p>
          <a:p>
            <a:pPr marL="1885950" lvl="3" indent="-285750">
              <a:buFont typeface="Arial" panose="020B0604020202020204" pitchFamily="34" charset="0"/>
              <a:buChar char="•"/>
            </a:pPr>
            <a:r>
              <a:rPr lang="en-US" b="1" dirty="0"/>
              <a:t>Geographical scope</a:t>
            </a:r>
            <a:r>
              <a:rPr lang="en-US" dirty="0"/>
              <a:t>: US, Europe, Japan, Brazil, or China;</a:t>
            </a:r>
            <a:endParaRPr lang="en-GB" sz="1600" dirty="0"/>
          </a:p>
          <a:p>
            <a:pPr marL="1885950" lvl="3" indent="-285750">
              <a:buFont typeface="Arial" panose="020B0604020202020204" pitchFamily="34" charset="0"/>
              <a:buChar char="•"/>
            </a:pPr>
            <a:r>
              <a:rPr lang="en-US" b="1" dirty="0"/>
              <a:t>Environmentally Extended Input-Output </a:t>
            </a:r>
            <a:r>
              <a:rPr lang="en-US" dirty="0"/>
              <a:t>(EEIO)</a:t>
            </a:r>
            <a:r>
              <a:rPr lang="en-US" b="1" dirty="0"/>
              <a:t> </a:t>
            </a:r>
            <a:r>
              <a:rPr lang="en-US" dirty="0"/>
              <a:t>tables for spend-based approach.</a:t>
            </a:r>
            <a:endParaRPr lang="en-GB" sz="1600" dirty="0"/>
          </a:p>
          <a:p>
            <a:pPr marL="285750" indent="-28575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AD65ED60-44C1-4AE2-92F6-9807B61AC3F4}"/>
              </a:ext>
            </a:extLst>
          </p:cNvPr>
          <p:cNvSpPr>
            <a:spLocks noGrp="1"/>
          </p:cNvSpPr>
          <p:nvPr>
            <p:ph type="title"/>
          </p:nvPr>
        </p:nvSpPr>
        <p:spPr/>
        <p:txBody>
          <a:bodyPr/>
          <a:lstStyle/>
          <a:p>
            <a:r>
              <a:rPr lang="en-GB" dirty="0"/>
              <a:t>Sources of information for the tool</a:t>
            </a:r>
          </a:p>
        </p:txBody>
      </p:sp>
      <p:graphicFrame>
        <p:nvGraphicFramePr>
          <p:cNvPr id="4" name="Table 3">
            <a:extLst>
              <a:ext uri="{FF2B5EF4-FFF2-40B4-BE49-F238E27FC236}">
                <a16:creationId xmlns:a16="http://schemas.microsoft.com/office/drawing/2014/main" id="{D178F7A1-808D-4553-B4E6-6232EF608308}"/>
              </a:ext>
            </a:extLst>
          </p:cNvPr>
          <p:cNvGraphicFramePr>
            <a:graphicFrameLocks noGrp="1"/>
          </p:cNvGraphicFramePr>
          <p:nvPr/>
        </p:nvGraphicFramePr>
        <p:xfrm>
          <a:off x="660724" y="4372931"/>
          <a:ext cx="10907391" cy="2211427"/>
        </p:xfrm>
        <a:graphic>
          <a:graphicData uri="http://schemas.openxmlformats.org/drawingml/2006/table">
            <a:tbl>
              <a:tblPr firstRow="1" firstCol="1" bandRow="1">
                <a:tableStyleId>{5C22544A-7EE6-4342-B048-85BDC9FD1C3A}</a:tableStyleId>
              </a:tblPr>
              <a:tblGrid>
                <a:gridCol w="1951049">
                  <a:extLst>
                    <a:ext uri="{9D8B030D-6E8A-4147-A177-3AD203B41FA5}">
                      <a16:colId xmlns:a16="http://schemas.microsoft.com/office/drawing/2014/main" val="192990425"/>
                    </a:ext>
                  </a:extLst>
                </a:gridCol>
                <a:gridCol w="1657456">
                  <a:extLst>
                    <a:ext uri="{9D8B030D-6E8A-4147-A177-3AD203B41FA5}">
                      <a16:colId xmlns:a16="http://schemas.microsoft.com/office/drawing/2014/main" val="2670817954"/>
                    </a:ext>
                  </a:extLst>
                </a:gridCol>
                <a:gridCol w="1823552">
                  <a:extLst>
                    <a:ext uri="{9D8B030D-6E8A-4147-A177-3AD203B41FA5}">
                      <a16:colId xmlns:a16="http://schemas.microsoft.com/office/drawing/2014/main" val="3790528978"/>
                    </a:ext>
                  </a:extLst>
                </a:gridCol>
                <a:gridCol w="1492528">
                  <a:extLst>
                    <a:ext uri="{9D8B030D-6E8A-4147-A177-3AD203B41FA5}">
                      <a16:colId xmlns:a16="http://schemas.microsoft.com/office/drawing/2014/main" val="2848523652"/>
                    </a:ext>
                  </a:extLst>
                </a:gridCol>
                <a:gridCol w="3982806">
                  <a:extLst>
                    <a:ext uri="{9D8B030D-6E8A-4147-A177-3AD203B41FA5}">
                      <a16:colId xmlns:a16="http://schemas.microsoft.com/office/drawing/2014/main" val="468331699"/>
                    </a:ext>
                  </a:extLst>
                </a:gridCol>
              </a:tblGrid>
              <a:tr h="510606">
                <a:tc>
                  <a:txBody>
                    <a:bodyPr/>
                    <a:lstStyle/>
                    <a:p>
                      <a:pPr algn="just">
                        <a:spcAft>
                          <a:spcPts val="0"/>
                        </a:spcAft>
                      </a:pPr>
                      <a:r>
                        <a:rPr lang="en-GB" sz="1400">
                          <a:effectLst/>
                        </a:rPr>
                        <a:t>Database or Source</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Type of EF</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Geography</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Last update</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Source</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extLst>
                  <a:ext uri="{0D108BD9-81ED-4DB2-BD59-A6C34878D82A}">
                    <a16:rowId xmlns:a16="http://schemas.microsoft.com/office/drawing/2014/main" val="2382167513"/>
                  </a:ext>
                </a:extLst>
              </a:tr>
              <a:tr h="382230">
                <a:tc>
                  <a:txBody>
                    <a:bodyPr/>
                    <a:lstStyle/>
                    <a:p>
                      <a:pPr algn="just">
                        <a:spcAft>
                          <a:spcPts val="0"/>
                        </a:spcAft>
                      </a:pPr>
                      <a:r>
                        <a:rPr lang="en-US" sz="1400">
                          <a:effectLst/>
                        </a:rPr>
                        <a:t>DoD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Spend-based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USA</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2014</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US" sz="1400" u="sng">
                          <a:effectLst/>
                          <a:hlinkClick r:id="rId2"/>
                        </a:rPr>
                        <a:t>DoD Sustainability Assessment Guidance - Appendix I Scoring Factors</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extLst>
                  <a:ext uri="{0D108BD9-81ED-4DB2-BD59-A6C34878D82A}">
                    <a16:rowId xmlns:a16="http://schemas.microsoft.com/office/drawing/2014/main" val="983991832"/>
                  </a:ext>
                </a:extLst>
              </a:tr>
              <a:tr h="254820">
                <a:tc>
                  <a:txBody>
                    <a:bodyPr/>
                    <a:lstStyle/>
                    <a:p>
                      <a:pPr algn="just">
                        <a:spcAft>
                          <a:spcPts val="0"/>
                        </a:spcAft>
                      </a:pPr>
                      <a:r>
                        <a:rPr lang="en-US" sz="1400">
                          <a:effectLst/>
                        </a:rPr>
                        <a:t>EIO-LCA </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Spend-based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USA</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2007</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u="sng">
                          <a:effectLst/>
                          <a:hlinkClick r:id="rId3"/>
                        </a:rPr>
                        <a:t>Carnegie-Mellon University</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extLst>
                  <a:ext uri="{0D108BD9-81ED-4DB2-BD59-A6C34878D82A}">
                    <a16:rowId xmlns:a16="http://schemas.microsoft.com/office/drawing/2014/main" val="3078227250"/>
                  </a:ext>
                </a:extLst>
              </a:tr>
              <a:tr h="254820">
                <a:tc>
                  <a:txBody>
                    <a:bodyPr/>
                    <a:lstStyle/>
                    <a:p>
                      <a:pPr algn="just">
                        <a:spcAft>
                          <a:spcPts val="0"/>
                        </a:spcAft>
                      </a:pPr>
                      <a:r>
                        <a:rPr lang="en-US" sz="1400">
                          <a:effectLst/>
                        </a:rPr>
                        <a:t>USEEIO</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Spend-based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USA</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2017</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u="sng">
                          <a:effectLst/>
                          <a:hlinkClick r:id="rId4"/>
                        </a:rPr>
                        <a:t>US EPA</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extLst>
                  <a:ext uri="{0D108BD9-81ED-4DB2-BD59-A6C34878D82A}">
                    <a16:rowId xmlns:a16="http://schemas.microsoft.com/office/drawing/2014/main" val="365187727"/>
                  </a:ext>
                </a:extLst>
              </a:tr>
              <a:tr h="254820">
                <a:tc>
                  <a:txBody>
                    <a:bodyPr/>
                    <a:lstStyle/>
                    <a:p>
                      <a:pPr algn="just">
                        <a:spcAft>
                          <a:spcPts val="0"/>
                        </a:spcAft>
                      </a:pPr>
                      <a:r>
                        <a:rPr lang="en-US" sz="1400">
                          <a:effectLst/>
                        </a:rPr>
                        <a:t>Base IMPACTS ®</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Mass-based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Europe / World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2018</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u="sng">
                          <a:effectLst/>
                          <a:hlinkClick r:id="rId5"/>
                        </a:rPr>
                        <a:t>ADEME</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extLst>
                  <a:ext uri="{0D108BD9-81ED-4DB2-BD59-A6C34878D82A}">
                    <a16:rowId xmlns:a16="http://schemas.microsoft.com/office/drawing/2014/main" val="3161371670"/>
                  </a:ext>
                </a:extLst>
              </a:tr>
              <a:tr h="509641">
                <a:tc>
                  <a:txBody>
                    <a:bodyPr/>
                    <a:lstStyle/>
                    <a:p>
                      <a:pPr algn="just">
                        <a:spcAft>
                          <a:spcPts val="0"/>
                        </a:spcAft>
                      </a:pPr>
                      <a:r>
                        <a:rPr lang="en-US" sz="1400">
                          <a:effectLst/>
                        </a:rPr>
                        <a:t>Base Carbone ®</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Spend-based and mass-based</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France / Europe</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a:effectLst/>
                        </a:rPr>
                        <a:t>2019</a:t>
                      </a:r>
                      <a:endParaRPr lang="en-GB" sz="16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tc>
                  <a:txBody>
                    <a:bodyPr/>
                    <a:lstStyle/>
                    <a:p>
                      <a:pPr algn="just">
                        <a:spcAft>
                          <a:spcPts val="0"/>
                        </a:spcAft>
                      </a:pPr>
                      <a:r>
                        <a:rPr lang="en-GB" sz="1400" u="sng" dirty="0">
                          <a:effectLst/>
                          <a:hlinkClick r:id="rId6"/>
                        </a:rPr>
                        <a:t>ADEME</a:t>
                      </a:r>
                      <a:endParaRPr lang="en-GB"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2122" marR="52122" marT="0" marB="0" anchor="ctr"/>
                </a:tc>
                <a:extLst>
                  <a:ext uri="{0D108BD9-81ED-4DB2-BD59-A6C34878D82A}">
                    <a16:rowId xmlns:a16="http://schemas.microsoft.com/office/drawing/2014/main" val="3241122338"/>
                  </a:ext>
                </a:extLst>
              </a:tr>
            </a:tbl>
          </a:graphicData>
        </a:graphic>
      </p:graphicFrame>
    </p:spTree>
    <p:extLst>
      <p:ext uri="{BB962C8B-B14F-4D97-AF65-F5344CB8AC3E}">
        <p14:creationId xmlns:p14="http://schemas.microsoft.com/office/powerpoint/2010/main" val="142553375"/>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89AC3F"/>
      </a:accent1>
      <a:accent2>
        <a:srgbClr val="718E36"/>
      </a:accent2>
      <a:accent3>
        <a:srgbClr val="0C2200"/>
      </a:accent3>
      <a:accent4>
        <a:srgbClr val="24607B"/>
      </a:accent4>
      <a:accent5>
        <a:srgbClr val="414547"/>
      </a:accent5>
      <a:accent6>
        <a:srgbClr val="D6D8D8"/>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89AC3F"/>
      </a:accent1>
      <a:accent2>
        <a:srgbClr val="718E36"/>
      </a:accent2>
      <a:accent3>
        <a:srgbClr val="0C2200"/>
      </a:accent3>
      <a:accent4>
        <a:srgbClr val="24607B"/>
      </a:accent4>
      <a:accent5>
        <a:srgbClr val="414547"/>
      </a:accent5>
      <a:accent6>
        <a:srgbClr val="D6D8D8"/>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1194</Words>
  <Application>Microsoft Office PowerPoint</Application>
  <PresentationFormat>Widescreen</PresentationFormat>
  <Paragraphs>216</Paragraphs>
  <Slides>22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century gothic</vt:lpstr>
      <vt:lpstr>century gothic</vt:lpstr>
      <vt:lpstr>Courier New</vt:lpstr>
      <vt:lpstr>Wingdings</vt:lpstr>
      <vt:lpstr>1_Office Theme</vt:lpstr>
      <vt:lpstr>Office Theme</vt:lpstr>
      <vt:lpstr>PowerPoint Presentation</vt:lpstr>
      <vt:lpstr>Compliance reminders 1 of 2</vt:lpstr>
      <vt:lpstr>Compliance reminders 2 of 2</vt:lpstr>
      <vt:lpstr>GHG emissions scopes</vt:lpstr>
      <vt:lpstr>Scope 3 value chain emissions IAEG guidance</vt:lpstr>
      <vt:lpstr>PowerPoint Presentation</vt:lpstr>
      <vt:lpstr>The deliverables</vt:lpstr>
      <vt:lpstr>Spend vs. mass methodology</vt:lpstr>
      <vt:lpstr>Sources of information for the tool</vt:lpstr>
      <vt:lpstr>Groups, categories and emission factors</vt:lpstr>
      <vt:lpstr>Tool demonstration</vt:lpstr>
      <vt:lpstr>Benefits of the tool</vt:lpstr>
      <vt:lpstr>Tool testing and Pathway to approval</vt:lpstr>
      <vt:lpstr>Next steps (Through dec. 2020)</vt:lpstr>
      <vt:lpstr>copyright</vt:lpstr>
      <vt:lpstr>BACKUP</vt:lpstr>
      <vt:lpstr>Overview of methodologies</vt:lpstr>
      <vt:lpstr>PowerPoint Presentation</vt:lpstr>
      <vt:lpstr>Tool screenshots: Read me tab</vt:lpstr>
      <vt:lpstr>Tool screenshots: decision tree</vt:lpstr>
      <vt:lpstr>Tool screenshots: import data</vt:lpstr>
      <vt:lpstr>Tool screenshots: results overview</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Williamson, Erin G (ES &amp; CSO)</dc:creator>
  <cp:lastModifiedBy>Amanda Myers</cp:lastModifiedBy>
  <cp:revision>28</cp:revision>
  <dcterms:created xsi:type="dcterms:W3CDTF">2020-07-13T13:32:30Z</dcterms:created>
  <dcterms:modified xsi:type="dcterms:W3CDTF">2021-07-21T18:08:27Z</dcterms:modified>
</cp:coreProperties>
</file>